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7" r:id="rId3"/>
    <p:sldId id="258" r:id="rId4"/>
    <p:sldId id="312" r:id="rId5"/>
    <p:sldId id="315" r:id="rId6"/>
    <p:sldId id="313" r:id="rId7"/>
    <p:sldId id="323" r:id="rId8"/>
    <p:sldId id="318" r:id="rId9"/>
    <p:sldId id="319" r:id="rId10"/>
    <p:sldId id="320" r:id="rId11"/>
    <p:sldId id="321" r:id="rId12"/>
    <p:sldId id="322" r:id="rId13"/>
    <p:sldId id="314" r:id="rId14"/>
    <p:sldId id="317" r:id="rId15"/>
    <p:sldId id="259" r:id="rId16"/>
    <p:sldId id="307" r:id="rId17"/>
    <p:sldId id="311" r:id="rId18"/>
    <p:sldId id="310" r:id="rId19"/>
    <p:sldId id="308" r:id="rId20"/>
    <p:sldId id="326" r:id="rId21"/>
    <p:sldId id="309" r:id="rId22"/>
    <p:sldId id="324" r:id="rId23"/>
    <p:sldId id="325" r:id="rId24"/>
    <p:sldId id="301" r:id="rId25"/>
    <p:sldId id="262" r:id="rId26"/>
    <p:sldId id="276" r:id="rId27"/>
    <p:sldId id="268" r:id="rId28"/>
    <p:sldId id="269" r:id="rId29"/>
    <p:sldId id="270" r:id="rId30"/>
    <p:sldId id="271" r:id="rId31"/>
    <p:sldId id="272" r:id="rId32"/>
    <p:sldId id="273" r:id="rId33"/>
    <p:sldId id="274" r:id="rId34"/>
    <p:sldId id="275" r:id="rId35"/>
    <p:sldId id="263" r:id="rId36"/>
    <p:sldId id="284" r:id="rId37"/>
    <p:sldId id="264" r:id="rId38"/>
    <p:sldId id="277" r:id="rId39"/>
    <p:sldId id="278" r:id="rId40"/>
    <p:sldId id="279" r:id="rId41"/>
    <p:sldId id="280" r:id="rId42"/>
    <p:sldId id="281" r:id="rId43"/>
    <p:sldId id="282" r:id="rId44"/>
    <p:sldId id="283" r:id="rId45"/>
    <p:sldId id="267" r:id="rId46"/>
    <p:sldId id="285" r:id="rId47"/>
    <p:sldId id="286" r:id="rId48"/>
    <p:sldId id="287" r:id="rId49"/>
    <p:sldId id="288" r:id="rId50"/>
    <p:sldId id="289" r:id="rId51"/>
    <p:sldId id="291" r:id="rId52"/>
    <p:sldId id="290" r:id="rId53"/>
    <p:sldId id="292" r:id="rId54"/>
    <p:sldId id="293" r:id="rId55"/>
    <p:sldId id="294" r:id="rId56"/>
    <p:sldId id="296" r:id="rId57"/>
    <p:sldId id="297" r:id="rId58"/>
    <p:sldId id="298" r:id="rId59"/>
    <p:sldId id="299" r:id="rId60"/>
    <p:sldId id="306" r:id="rId61"/>
    <p:sldId id="300" r:id="rId62"/>
    <p:sldId id="303" r:id="rId63"/>
    <p:sldId id="30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lit Patil" initials="LP" lastIdx="2" clrIdx="0">
    <p:extLst>
      <p:ext uri="{19B8F6BF-5375-455C-9EA6-DF929625EA0E}">
        <p15:presenceInfo xmlns:p15="http://schemas.microsoft.com/office/powerpoint/2012/main" userId="ae42ef6c82b35e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1T15:53:21.385" idx="1">
    <p:pos x="10" y="10"/>
    <p:text>What is an ASG in AWS?
An Amazon EC2 Auto Scaling group (ASG) contains a collection of EC2 instances that share similar characteristics and are treated as a logical grouping for the purposes of fleet management and dynamic scaling.</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EA661-D114-421F-AC07-8B21D160E247}"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63F1-CBE6-42B2-8BF0-DB0F7D890F26}" type="slidenum">
              <a:rPr lang="en-IN" smtClean="0"/>
              <a:t>‹#›</a:t>
            </a:fld>
            <a:endParaRPr lang="en-IN"/>
          </a:p>
        </p:txBody>
      </p:sp>
    </p:spTree>
    <p:extLst>
      <p:ext uri="{BB962C8B-B14F-4D97-AF65-F5344CB8AC3E}">
        <p14:creationId xmlns:p14="http://schemas.microsoft.com/office/powerpoint/2010/main" val="289634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0FDCEE-0FC1-4D4D-AC72-BC76AE9ECD5A}" type="datetime1">
              <a:rPr lang="en-US" smtClean="0"/>
              <a:t>5/21/2024</a:t>
            </a:fld>
            <a:endParaRPr lang="en-US" dirty="0"/>
          </a:p>
        </p:txBody>
      </p:sp>
      <p:sp>
        <p:nvSpPr>
          <p:cNvPr id="5" name="Footer Placeholder 4"/>
          <p:cNvSpPr>
            <a:spLocks noGrp="1"/>
          </p:cNvSpPr>
          <p:nvPr>
            <p:ph type="ftr" sz="quarter" idx="11"/>
          </p:nvPr>
        </p:nvSpPr>
        <p:spPr/>
        <p:txBody>
          <a:bodyPr/>
          <a:lstStyle/>
          <a:p>
            <a:r>
              <a:rPr lang="en-US"/>
              <a:t>PG- DBDA IACSD Akurdi </a:t>
            </a:r>
            <a:endParaRPr lang="en-US" dirty="0"/>
          </a:p>
        </p:txBody>
      </p:sp>
      <p:sp>
        <p:nvSpPr>
          <p:cNvPr id="6" name="Slide Number Placeholder 5"/>
          <p:cNvSpPr>
            <a:spLocks noGrp="1"/>
          </p:cNvSpPr>
          <p:nvPr>
            <p:ph type="sldNum" sz="quarter" idx="12"/>
          </p:nvPr>
        </p:nvSpPr>
        <p:spPr/>
        <p:txBody>
          <a:bodyPr/>
          <a:lstStyle/>
          <a:p>
            <a:fld id="{FE31B98D-4856-462F-AD55-19DA59619ED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451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438BA-F395-4C17-91A3-009C9B252801}" type="datetime1">
              <a:rPr lang="en-US" smtClean="0"/>
              <a:t>5/21/2024</a:t>
            </a:fld>
            <a:endParaRPr lang="en-US" dirty="0"/>
          </a:p>
        </p:txBody>
      </p:sp>
      <p:sp>
        <p:nvSpPr>
          <p:cNvPr id="5" name="Footer Placeholder 4"/>
          <p:cNvSpPr>
            <a:spLocks noGrp="1"/>
          </p:cNvSpPr>
          <p:nvPr>
            <p:ph type="ftr" sz="quarter" idx="11"/>
          </p:nvPr>
        </p:nvSpPr>
        <p:spPr/>
        <p:txBody>
          <a:bodyPr/>
          <a:lstStyle/>
          <a:p>
            <a:r>
              <a:rPr lang="en-US"/>
              <a:t>PG- DBDA IACSD Akurdi </a:t>
            </a:r>
            <a:endParaRPr lang="en-US" dirty="0"/>
          </a:p>
        </p:txBody>
      </p:sp>
      <p:sp>
        <p:nvSpPr>
          <p:cNvPr id="6" name="Slide Number Placeholder 5"/>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26457984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A5E382-4DA4-4861-9E11-B46DCFA3DB46}" type="datetime1">
              <a:rPr lang="en-US" smtClean="0"/>
              <a:t>5/21/2024</a:t>
            </a:fld>
            <a:endParaRPr lang="en-US" dirty="0"/>
          </a:p>
        </p:txBody>
      </p:sp>
      <p:sp>
        <p:nvSpPr>
          <p:cNvPr id="5" name="Footer Placeholder 4"/>
          <p:cNvSpPr>
            <a:spLocks noGrp="1"/>
          </p:cNvSpPr>
          <p:nvPr>
            <p:ph type="ftr" sz="quarter" idx="11"/>
          </p:nvPr>
        </p:nvSpPr>
        <p:spPr/>
        <p:txBody>
          <a:bodyPr/>
          <a:lstStyle/>
          <a:p>
            <a:r>
              <a:rPr lang="en-US"/>
              <a:t>PG- DBDA IACSD Akurdi </a:t>
            </a:r>
            <a:endParaRPr lang="en-US" dirty="0"/>
          </a:p>
        </p:txBody>
      </p:sp>
      <p:sp>
        <p:nvSpPr>
          <p:cNvPr id="6" name="Slide Number Placeholder 5"/>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23639511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6F66C-3289-42D9-A964-B5C786772751}" type="datetime1">
              <a:rPr lang="en-US" smtClean="0"/>
              <a:t>5/21/2024</a:t>
            </a:fld>
            <a:endParaRPr lang="en-US" dirty="0"/>
          </a:p>
        </p:txBody>
      </p:sp>
      <p:sp>
        <p:nvSpPr>
          <p:cNvPr id="5" name="Footer Placeholder 4"/>
          <p:cNvSpPr>
            <a:spLocks noGrp="1"/>
          </p:cNvSpPr>
          <p:nvPr>
            <p:ph type="ftr" sz="quarter" idx="11"/>
          </p:nvPr>
        </p:nvSpPr>
        <p:spPr/>
        <p:txBody>
          <a:bodyPr/>
          <a:lstStyle/>
          <a:p>
            <a:r>
              <a:rPr lang="en-US"/>
              <a:t>PG- DBDA IACSD Akurdi </a:t>
            </a:r>
            <a:endParaRPr lang="en-US" dirty="0"/>
          </a:p>
        </p:txBody>
      </p:sp>
      <p:sp>
        <p:nvSpPr>
          <p:cNvPr id="6" name="Slide Number Placeholder 5"/>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2161490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D79757-F7DA-4AD2-A529-F8B168EDEE39}" type="datetime1">
              <a:rPr lang="en-US" smtClean="0"/>
              <a:t>5/21/2024</a:t>
            </a:fld>
            <a:endParaRPr lang="en-US" dirty="0"/>
          </a:p>
        </p:txBody>
      </p:sp>
      <p:sp>
        <p:nvSpPr>
          <p:cNvPr id="5" name="Footer Placeholder 4"/>
          <p:cNvSpPr>
            <a:spLocks noGrp="1"/>
          </p:cNvSpPr>
          <p:nvPr>
            <p:ph type="ftr" sz="quarter" idx="11"/>
          </p:nvPr>
        </p:nvSpPr>
        <p:spPr/>
        <p:txBody>
          <a:bodyPr/>
          <a:lstStyle/>
          <a:p>
            <a:r>
              <a:rPr lang="en-US"/>
              <a:t>PG- DBDA IACSD Akurdi </a:t>
            </a:r>
            <a:endParaRPr lang="en-US" dirty="0"/>
          </a:p>
        </p:txBody>
      </p:sp>
      <p:sp>
        <p:nvSpPr>
          <p:cNvPr id="6" name="Slide Number Placeholder 5"/>
          <p:cNvSpPr>
            <a:spLocks noGrp="1"/>
          </p:cNvSpPr>
          <p:nvPr>
            <p:ph type="sldNum" sz="quarter" idx="12"/>
          </p:nvPr>
        </p:nvSpPr>
        <p:spPr/>
        <p:txBody>
          <a:bodyPr/>
          <a:lstStyle/>
          <a:p>
            <a:fld id="{FE31B98D-4856-462F-AD55-19DA59619ED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8103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7DC54-339C-41FB-A2A4-CBBAB81BCF56}" type="datetime1">
              <a:rPr lang="en-US" smtClean="0"/>
              <a:t>5/21/2024</a:t>
            </a:fld>
            <a:endParaRPr lang="en-US" dirty="0"/>
          </a:p>
        </p:txBody>
      </p:sp>
      <p:sp>
        <p:nvSpPr>
          <p:cNvPr id="6" name="Footer Placeholder 5"/>
          <p:cNvSpPr>
            <a:spLocks noGrp="1"/>
          </p:cNvSpPr>
          <p:nvPr>
            <p:ph type="ftr" sz="quarter" idx="11"/>
          </p:nvPr>
        </p:nvSpPr>
        <p:spPr/>
        <p:txBody>
          <a:bodyPr/>
          <a:lstStyle/>
          <a:p>
            <a:r>
              <a:rPr lang="en-US"/>
              <a:t>PG- DBDA IACSD Akurdi </a:t>
            </a:r>
            <a:endParaRPr lang="en-US" dirty="0"/>
          </a:p>
        </p:txBody>
      </p:sp>
      <p:sp>
        <p:nvSpPr>
          <p:cNvPr id="7" name="Slide Number Placeholder 6"/>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35783496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B4E9B5-9B6F-4464-B56A-FF6B34079C2B}" type="datetime1">
              <a:rPr lang="en-US" smtClean="0"/>
              <a:t>5/21/2024</a:t>
            </a:fld>
            <a:endParaRPr lang="en-US" dirty="0"/>
          </a:p>
        </p:txBody>
      </p:sp>
      <p:sp>
        <p:nvSpPr>
          <p:cNvPr id="8" name="Footer Placeholder 7"/>
          <p:cNvSpPr>
            <a:spLocks noGrp="1"/>
          </p:cNvSpPr>
          <p:nvPr>
            <p:ph type="ftr" sz="quarter" idx="11"/>
          </p:nvPr>
        </p:nvSpPr>
        <p:spPr/>
        <p:txBody>
          <a:bodyPr/>
          <a:lstStyle/>
          <a:p>
            <a:r>
              <a:rPr lang="en-US"/>
              <a:t>PG- DBDA IACSD Akurdi </a:t>
            </a:r>
            <a:endParaRPr lang="en-US" dirty="0"/>
          </a:p>
        </p:txBody>
      </p:sp>
      <p:sp>
        <p:nvSpPr>
          <p:cNvPr id="9" name="Slide Number Placeholder 8"/>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1341745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EB4428-FAF0-4949-A856-65C011C7AC76}" type="datetime1">
              <a:rPr lang="en-US" smtClean="0"/>
              <a:t>5/21/2024</a:t>
            </a:fld>
            <a:endParaRPr lang="en-US" dirty="0"/>
          </a:p>
        </p:txBody>
      </p:sp>
      <p:sp>
        <p:nvSpPr>
          <p:cNvPr id="4" name="Footer Placeholder 3"/>
          <p:cNvSpPr>
            <a:spLocks noGrp="1"/>
          </p:cNvSpPr>
          <p:nvPr>
            <p:ph type="ftr" sz="quarter" idx="11"/>
          </p:nvPr>
        </p:nvSpPr>
        <p:spPr/>
        <p:txBody>
          <a:bodyPr/>
          <a:lstStyle/>
          <a:p>
            <a:r>
              <a:rPr lang="en-US"/>
              <a:t>PG- DBDA IACSD Akurdi </a:t>
            </a:r>
            <a:endParaRPr lang="en-US" dirty="0"/>
          </a:p>
        </p:txBody>
      </p:sp>
      <p:sp>
        <p:nvSpPr>
          <p:cNvPr id="5" name="Slide Number Placeholder 4"/>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39935807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86F3BB-4F10-46B1-AB67-5869DD1AE676}" type="datetime1">
              <a:rPr lang="en-US" smtClean="0"/>
              <a:t>5/21/2024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PG- DBDA IACSD Akurdi </a:t>
            </a:r>
            <a:endParaRPr lang="en-US" dirty="0"/>
          </a:p>
        </p:txBody>
      </p:sp>
      <p:sp>
        <p:nvSpPr>
          <p:cNvPr id="9" name="Slide Number Placeholder 8"/>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6283918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1102D64-F395-4DB0-846B-2894FB09BA96}" type="datetime1">
              <a:rPr lang="en-US" smtClean="0"/>
              <a:t>5/21/2024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PG- DBDA IACSD Akurdi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E31B98D-4856-462F-AD55-19DA59619ED3}" type="slidenum">
              <a:rPr lang="en-US" smtClean="0"/>
              <a:t>‹#›</a:t>
            </a:fld>
            <a:endParaRPr lang="en-US" dirty="0"/>
          </a:p>
        </p:txBody>
      </p:sp>
    </p:spTree>
    <p:extLst>
      <p:ext uri="{BB962C8B-B14F-4D97-AF65-F5344CB8AC3E}">
        <p14:creationId xmlns:p14="http://schemas.microsoft.com/office/powerpoint/2010/main" val="28050157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CD7CD9B-DD11-42D1-83D5-A11EBD9F909A}" type="datetime1">
              <a:rPr lang="en-US" smtClean="0"/>
              <a:t>5/21/2024</a:t>
            </a:fld>
            <a:endParaRPr lang="en-US" dirty="0"/>
          </a:p>
        </p:txBody>
      </p:sp>
      <p:sp>
        <p:nvSpPr>
          <p:cNvPr id="6" name="Footer Placeholder 5"/>
          <p:cNvSpPr>
            <a:spLocks noGrp="1"/>
          </p:cNvSpPr>
          <p:nvPr>
            <p:ph type="ftr" sz="quarter" idx="11"/>
          </p:nvPr>
        </p:nvSpPr>
        <p:spPr/>
        <p:txBody>
          <a:bodyPr/>
          <a:lstStyle/>
          <a:p>
            <a:r>
              <a:rPr lang="en-US"/>
              <a:t>PG- DBDA IACSD Akurdi </a:t>
            </a:r>
            <a:endParaRPr lang="en-US" dirty="0"/>
          </a:p>
        </p:txBody>
      </p:sp>
      <p:sp>
        <p:nvSpPr>
          <p:cNvPr id="7" name="Slide Number Placeholder 6"/>
          <p:cNvSpPr>
            <a:spLocks noGrp="1"/>
          </p:cNvSpPr>
          <p:nvPr>
            <p:ph type="sldNum" sz="quarter" idx="12"/>
          </p:nvPr>
        </p:nvSpPr>
        <p:spPr/>
        <p:txBody>
          <a:bodyPr/>
          <a:lstStyle/>
          <a:p>
            <a:fld id="{FE31B98D-4856-462F-AD55-19DA59619ED3}" type="slidenum">
              <a:rPr lang="en-US" smtClean="0"/>
              <a:t>‹#›</a:t>
            </a:fld>
            <a:endParaRPr lang="en-US" dirty="0"/>
          </a:p>
        </p:txBody>
      </p:sp>
    </p:spTree>
    <p:extLst>
      <p:ext uri="{BB962C8B-B14F-4D97-AF65-F5344CB8AC3E}">
        <p14:creationId xmlns:p14="http://schemas.microsoft.com/office/powerpoint/2010/main" val="31438783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4264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5F873E-7516-4F31-8FC2-5385F1FED646}" type="datetime1">
              <a:rPr lang="en-US" smtClean="0"/>
              <a:t>5/21/2024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PG- DBDA IACSD Akurdi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E31B98D-4856-462F-AD55-19DA59619ED3}" type="slidenum">
              <a:rPr lang="en-US" smtClean="0"/>
              <a:t>‹#›</a:t>
            </a:fld>
            <a:endParaRPr lang="en-US" dirty="0"/>
          </a:p>
        </p:txBody>
      </p:sp>
    </p:spTree>
    <p:extLst>
      <p:ext uri="{BB962C8B-B14F-4D97-AF65-F5344CB8AC3E}">
        <p14:creationId xmlns:p14="http://schemas.microsoft.com/office/powerpoint/2010/main" val="907678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aws.amazon.com/lambda/latest/dg/lambda-edg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orkfall.com/learning/blog/send-s3-event-notification-email-using-lambda-and-se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coinmonks/alexa-custom-skill-with-aws-lambda-to-control-iot-device-68f37beac3fb"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loudzero.com/blog/ec2-instance-types" TargetMode="External"/><Relationship Id="rId2" Type="http://schemas.openxmlformats.org/officeDocument/2006/relationships/hyperlink" Target="https://www.cloudzero.com/blog/types-of-cloud-comput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aws.amazon.com/kinesis/latest/dev/amazon-kinesis-stream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md.tarikulislamjuel/aws-iot-core-rule-lambda-dynamodb-8f6dd993bc3f" TargetMode="External"/><Relationship Id="rId7" Type="http://schemas.openxmlformats.org/officeDocument/2006/relationships/hyperlink" Target="https://www.ourtutorials.in/iot/iot_levels.php#google_vignette" TargetMode="External"/><Relationship Id="rId2" Type="http://schemas.openxmlformats.org/officeDocument/2006/relationships/hyperlink" Target="https://docs.aws.amazon.com/lambda/latest/dg/getting-started.html" TargetMode="External"/><Relationship Id="rId1" Type="http://schemas.openxmlformats.org/officeDocument/2006/relationships/slideLayout" Target="../slideLayouts/slideLayout2.xml"/><Relationship Id="rId6" Type="http://schemas.openxmlformats.org/officeDocument/2006/relationships/hyperlink" Target="https://medium.com/coinmonks/alexa-custom-skill-with-aws-lambda-to-control-iot-device-68f37beac3fb" TargetMode="External"/><Relationship Id="rId5" Type="http://schemas.openxmlformats.org/officeDocument/2006/relationships/hyperlink" Target="https://www.workfall.com/learning/blog/send-s3-event-notification-email-using-lambda-and-ses/" TargetMode="External"/><Relationship Id="rId4" Type="http://schemas.openxmlformats.org/officeDocument/2006/relationships/hyperlink" Target="https://www.workfall.com/learning/blog/how-to-do-event-driven-programming-using-aws-lambda-with-amazon-kinesis-stream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lyticsvidhya.com/blog/2023/01/aws-lambda-tutorial-creating-your-first-lambda-functio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md.tarikulislamjuel/aws-iot-core-rule-lambda-dynamodb-8f6dd993bc3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orkfall.com/learning/blog/how-to-do-event-driven-programming-using-aws-lambda-with-amazon-kinesis-streams/" TargetMode="External"/><Relationship Id="rId2" Type="http://schemas.openxmlformats.org/officeDocument/2006/relationships/hyperlink" Target="https://blog.marcia.dev/building-data-streaming-applications-with-amazon-kinesis-and-serverles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583" y="153541"/>
            <a:ext cx="10058400" cy="1105839"/>
          </a:xfrm>
        </p:spPr>
        <p:txBody>
          <a:bodyPr>
            <a:normAutofit fontScale="90000"/>
          </a:bodyPr>
          <a:lstStyle/>
          <a:p>
            <a:pPr algn="ctr"/>
            <a:r>
              <a:rPr lang="en-US" dirty="0"/>
              <a:t>Technical Presentation on </a:t>
            </a:r>
          </a:p>
        </p:txBody>
      </p:sp>
      <p:sp>
        <p:nvSpPr>
          <p:cNvPr id="3" name="Subtitle 2"/>
          <p:cNvSpPr>
            <a:spLocks noGrp="1"/>
          </p:cNvSpPr>
          <p:nvPr>
            <p:ph type="subTitle" idx="1"/>
          </p:nvPr>
        </p:nvSpPr>
        <p:spPr>
          <a:xfrm>
            <a:off x="1100051" y="4323098"/>
            <a:ext cx="10058400" cy="1143000"/>
          </a:xfrm>
        </p:spPr>
        <p:txBody>
          <a:bodyPr>
            <a:noAutofit/>
          </a:bodyPr>
          <a:lstStyle/>
          <a:p>
            <a:pPr algn="ctr">
              <a:lnSpc>
                <a:spcPct val="100000"/>
              </a:lnSpc>
              <a:spcBef>
                <a:spcPts val="0"/>
              </a:spcBef>
            </a:pPr>
            <a:r>
              <a:rPr lang="en-US" sz="2000" b="1" dirty="0">
                <a:solidFill>
                  <a:schemeClr val="tx1"/>
                </a:solidFill>
              </a:rPr>
              <a:t>By </a:t>
            </a:r>
          </a:p>
        </p:txBody>
      </p:sp>
      <p:pic>
        <p:nvPicPr>
          <p:cNvPr id="4" name="Picture 3">
            <a:extLst>
              <a:ext uri="{FF2B5EF4-FFF2-40B4-BE49-F238E27FC236}">
                <a16:creationId xmlns:a16="http://schemas.microsoft.com/office/drawing/2014/main" id="{8494F152-0D43-403B-ABCF-AD9EB967B961}"/>
              </a:ext>
            </a:extLst>
          </p:cNvPr>
          <p:cNvPicPr>
            <a:picLocks noChangeAspect="1"/>
          </p:cNvPicPr>
          <p:nvPr/>
        </p:nvPicPr>
        <p:blipFill>
          <a:blip r:embed="rId2"/>
          <a:stretch>
            <a:fillRect/>
          </a:stretch>
        </p:blipFill>
        <p:spPr>
          <a:xfrm>
            <a:off x="3577966" y="1259381"/>
            <a:ext cx="4452731" cy="2716272"/>
          </a:xfrm>
          <a:prstGeom prst="rect">
            <a:avLst/>
          </a:prstGeom>
        </p:spPr>
      </p:pic>
      <p:sp>
        <p:nvSpPr>
          <p:cNvPr id="5" name="Footer Placeholder 4">
            <a:extLst>
              <a:ext uri="{FF2B5EF4-FFF2-40B4-BE49-F238E27FC236}">
                <a16:creationId xmlns:a16="http://schemas.microsoft.com/office/drawing/2014/main" id="{9B458292-39B7-422C-B83E-77A1FE5DE67F}"/>
              </a:ext>
            </a:extLst>
          </p:cNvPr>
          <p:cNvSpPr>
            <a:spLocks noGrp="1"/>
          </p:cNvSpPr>
          <p:nvPr>
            <p:ph type="ftr" sz="quarter" idx="11"/>
          </p:nvPr>
        </p:nvSpPr>
        <p:spPr/>
        <p:txBody>
          <a:bodyPr/>
          <a:lstStyle/>
          <a:p>
            <a:r>
              <a:rPr lang="en-US" sz="2000" dirty="0"/>
              <a:t>PG- DBDA IACSD </a:t>
            </a:r>
            <a:r>
              <a:rPr lang="en-US" sz="2000" dirty="0" err="1"/>
              <a:t>Akurdi</a:t>
            </a:r>
            <a:r>
              <a:rPr lang="en-US" sz="2000" dirty="0"/>
              <a:t> </a:t>
            </a:r>
          </a:p>
        </p:txBody>
      </p:sp>
      <p:graphicFrame>
        <p:nvGraphicFramePr>
          <p:cNvPr id="6" name="Table 5">
            <a:extLst>
              <a:ext uri="{FF2B5EF4-FFF2-40B4-BE49-F238E27FC236}">
                <a16:creationId xmlns:a16="http://schemas.microsoft.com/office/drawing/2014/main" id="{988D7937-92B2-41D0-98F6-40E4E226CF30}"/>
              </a:ext>
            </a:extLst>
          </p:cNvPr>
          <p:cNvGraphicFramePr>
            <a:graphicFrameLocks noGrp="1"/>
          </p:cNvGraphicFramePr>
          <p:nvPr>
            <p:extLst>
              <p:ext uri="{D42A27DB-BD31-4B8C-83A1-F6EECF244321}">
                <p14:modId xmlns:p14="http://schemas.microsoft.com/office/powerpoint/2010/main" val="1258957417"/>
              </p:ext>
            </p:extLst>
          </p:nvPr>
        </p:nvGraphicFramePr>
        <p:xfrm>
          <a:off x="3686185" y="4658378"/>
          <a:ext cx="5315216" cy="1615440"/>
        </p:xfrm>
        <a:graphic>
          <a:graphicData uri="http://schemas.openxmlformats.org/drawingml/2006/table">
            <a:tbl>
              <a:tblPr firstRow="1" bandRow="1">
                <a:tableStyleId>{5C22544A-7EE6-4342-B048-85BDC9FD1C3A}</a:tableStyleId>
              </a:tblPr>
              <a:tblGrid>
                <a:gridCol w="2657608">
                  <a:extLst>
                    <a:ext uri="{9D8B030D-6E8A-4147-A177-3AD203B41FA5}">
                      <a16:colId xmlns:a16="http://schemas.microsoft.com/office/drawing/2014/main" val="3638233261"/>
                    </a:ext>
                  </a:extLst>
                </a:gridCol>
                <a:gridCol w="2657608">
                  <a:extLst>
                    <a:ext uri="{9D8B030D-6E8A-4147-A177-3AD203B41FA5}">
                      <a16:colId xmlns:a16="http://schemas.microsoft.com/office/drawing/2014/main" val="958736786"/>
                    </a:ext>
                  </a:extLst>
                </a:gridCol>
              </a:tblGrid>
              <a:tr h="1383545">
                <a:tc>
                  <a:txBody>
                    <a:bodyPr/>
                    <a:lstStyle/>
                    <a:p>
                      <a:pPr algn="ctr">
                        <a:lnSpc>
                          <a:spcPct val="100000"/>
                        </a:lnSpc>
                        <a:spcBef>
                          <a:spcPts val="0"/>
                        </a:spcBef>
                      </a:pPr>
                      <a:r>
                        <a:rPr lang="en-US" sz="2000" b="1" dirty="0">
                          <a:solidFill>
                            <a:schemeClr val="tx1"/>
                          </a:solidFill>
                        </a:rPr>
                        <a:t>Lalit  Patil</a:t>
                      </a:r>
                    </a:p>
                    <a:p>
                      <a:pPr algn="ctr">
                        <a:lnSpc>
                          <a:spcPct val="100000"/>
                        </a:lnSpc>
                        <a:spcBef>
                          <a:spcPts val="0"/>
                        </a:spcBef>
                      </a:pPr>
                      <a:r>
                        <a:rPr lang="en-US" sz="2000" b="1" dirty="0" err="1">
                          <a:solidFill>
                            <a:schemeClr val="tx1"/>
                          </a:solidFill>
                        </a:rPr>
                        <a:t>Moha</a:t>
                      </a:r>
                      <a:r>
                        <a:rPr lang="en-US" sz="2000" b="1" dirty="0">
                          <a:solidFill>
                            <a:schemeClr val="tx1"/>
                          </a:solidFill>
                        </a:rPr>
                        <a:t> </a:t>
                      </a:r>
                      <a:r>
                        <a:rPr lang="en-US" sz="2000" b="1" dirty="0" err="1">
                          <a:solidFill>
                            <a:schemeClr val="tx1"/>
                          </a:solidFill>
                        </a:rPr>
                        <a:t>Nalawade</a:t>
                      </a:r>
                      <a:endParaRPr lang="en-US" sz="2000" b="1" dirty="0">
                        <a:solidFill>
                          <a:schemeClr val="tx1"/>
                        </a:solidFill>
                      </a:endParaRPr>
                    </a:p>
                    <a:p>
                      <a:pPr algn="ctr">
                        <a:lnSpc>
                          <a:spcPct val="100000"/>
                        </a:lnSpc>
                        <a:spcBef>
                          <a:spcPts val="0"/>
                        </a:spcBef>
                      </a:pPr>
                      <a:r>
                        <a:rPr lang="en-US" sz="2000" b="1" dirty="0">
                          <a:solidFill>
                            <a:schemeClr val="tx1"/>
                          </a:solidFill>
                        </a:rPr>
                        <a:t>Mukesh Yadav </a:t>
                      </a:r>
                    </a:p>
                    <a:p>
                      <a:pPr algn="ctr">
                        <a:lnSpc>
                          <a:spcPct val="100000"/>
                        </a:lnSpc>
                        <a:spcBef>
                          <a:spcPts val="0"/>
                        </a:spcBef>
                      </a:pPr>
                      <a:r>
                        <a:rPr lang="en-US" sz="2000" b="1" dirty="0" err="1">
                          <a:solidFill>
                            <a:schemeClr val="tx1"/>
                          </a:solidFill>
                        </a:rPr>
                        <a:t>Naveesh</a:t>
                      </a:r>
                      <a:r>
                        <a:rPr lang="en-US" sz="2000" b="1" dirty="0">
                          <a:solidFill>
                            <a:schemeClr val="tx1"/>
                          </a:solidFill>
                        </a:rPr>
                        <a:t> </a:t>
                      </a:r>
                      <a:r>
                        <a:rPr lang="en-US" sz="2000" b="1" dirty="0" err="1">
                          <a:solidFill>
                            <a:schemeClr val="tx1"/>
                          </a:solidFill>
                        </a:rPr>
                        <a:t>Kardam</a:t>
                      </a:r>
                      <a:endParaRPr lang="en-US" sz="2000" b="1" dirty="0">
                        <a:solidFill>
                          <a:schemeClr val="tx1"/>
                        </a:solidFill>
                      </a:endParaRPr>
                    </a:p>
                    <a:p>
                      <a:endParaRPr lang="en-IN"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243526</a:t>
                      </a:r>
                    </a:p>
                    <a:p>
                      <a:r>
                        <a:rPr lang="en-US" sz="2000" b="1" dirty="0">
                          <a:solidFill>
                            <a:schemeClr val="tx1"/>
                          </a:solidFill>
                        </a:rPr>
                        <a:t>243527</a:t>
                      </a:r>
                    </a:p>
                    <a:p>
                      <a:r>
                        <a:rPr lang="en-US" sz="2000" b="1" dirty="0">
                          <a:solidFill>
                            <a:schemeClr val="tx1"/>
                          </a:solidFill>
                        </a:rPr>
                        <a:t>243528</a:t>
                      </a:r>
                    </a:p>
                    <a:p>
                      <a:r>
                        <a:rPr lang="en-US" sz="2000" b="1" dirty="0">
                          <a:solidFill>
                            <a:schemeClr val="tx1"/>
                          </a:solidFill>
                        </a:rPr>
                        <a:t>243529</a:t>
                      </a:r>
                      <a:endParaRPr lang="en-IN" sz="2000" dirty="0"/>
                    </a:p>
                  </a:txBody>
                  <a:tcPr>
                    <a:lnL w="12700" cmpd="sng">
                      <a:noFill/>
                    </a:lnL>
                    <a:solidFill>
                      <a:schemeClr val="bg1"/>
                    </a:solidFill>
                  </a:tcPr>
                </a:tc>
                <a:extLst>
                  <a:ext uri="{0D108BD9-81ED-4DB2-BD59-A6C34878D82A}">
                    <a16:rowId xmlns:a16="http://schemas.microsoft.com/office/drawing/2014/main" val="2938187461"/>
                  </a:ext>
                </a:extLst>
              </a:tr>
            </a:tbl>
          </a:graphicData>
        </a:graphic>
      </p:graphicFrame>
    </p:spTree>
    <p:extLst>
      <p:ext uri="{BB962C8B-B14F-4D97-AF65-F5344CB8AC3E}">
        <p14:creationId xmlns:p14="http://schemas.microsoft.com/office/powerpoint/2010/main" val="3391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92AB-FE9C-4E95-8787-9BB51BF7421C}"/>
              </a:ext>
            </a:extLst>
          </p:cNvPr>
          <p:cNvSpPr>
            <a:spLocks noGrp="1"/>
          </p:cNvSpPr>
          <p:nvPr>
            <p:ph type="title"/>
          </p:nvPr>
        </p:nvSpPr>
        <p:spPr>
          <a:xfrm>
            <a:off x="1097280" y="286603"/>
            <a:ext cx="10058400" cy="702409"/>
          </a:xfrm>
        </p:spPr>
        <p:txBody>
          <a:bodyPr>
            <a:normAutofit fontScale="90000"/>
          </a:bodyPr>
          <a:lstStyle/>
          <a:p>
            <a:pPr algn="ctr"/>
            <a:r>
              <a:rPr lang="en-IN" dirty="0"/>
              <a:t>Trigger CloudFront</a:t>
            </a:r>
          </a:p>
        </p:txBody>
      </p:sp>
      <p:sp>
        <p:nvSpPr>
          <p:cNvPr id="4" name="Footer Placeholder 3">
            <a:extLst>
              <a:ext uri="{FF2B5EF4-FFF2-40B4-BE49-F238E27FC236}">
                <a16:creationId xmlns:a16="http://schemas.microsoft.com/office/drawing/2014/main" id="{80604C9E-198D-4936-9F81-EE89B9A9DACD}"/>
              </a:ext>
            </a:extLst>
          </p:cNvPr>
          <p:cNvSpPr>
            <a:spLocks noGrp="1"/>
          </p:cNvSpPr>
          <p:nvPr>
            <p:ph type="ftr" sz="quarter" idx="11"/>
          </p:nvPr>
        </p:nvSpPr>
        <p:spPr/>
        <p:txBody>
          <a:bodyPr/>
          <a:lstStyle/>
          <a:p>
            <a:r>
              <a:rPr lang="en-US"/>
              <a:t>PG- DBDA IACSD Akurdi </a:t>
            </a:r>
            <a:endParaRPr lang="en-US" dirty="0"/>
          </a:p>
        </p:txBody>
      </p:sp>
      <p:sp>
        <p:nvSpPr>
          <p:cNvPr id="3" name="Rectangle 2">
            <a:extLst>
              <a:ext uri="{FF2B5EF4-FFF2-40B4-BE49-F238E27FC236}">
                <a16:creationId xmlns:a16="http://schemas.microsoft.com/office/drawing/2014/main" id="{83158A25-F3B5-4A0E-8D2A-25A972FD16A7}"/>
              </a:ext>
            </a:extLst>
          </p:cNvPr>
          <p:cNvSpPr/>
          <p:nvPr/>
        </p:nvSpPr>
        <p:spPr>
          <a:xfrm>
            <a:off x="1097280" y="5545822"/>
            <a:ext cx="9862268" cy="369332"/>
          </a:xfrm>
          <a:prstGeom prst="rect">
            <a:avLst/>
          </a:prstGeom>
        </p:spPr>
        <p:txBody>
          <a:bodyPr wrap="square">
            <a:spAutoFit/>
          </a:bodyPr>
          <a:lstStyle/>
          <a:p>
            <a:pPr algn="ctr"/>
            <a:r>
              <a:rPr lang="en-IN" dirty="0">
                <a:hlinkClick r:id="rId2"/>
              </a:rPr>
              <a:t>https://docs.aws.amazon.com/lambda/latest/dg/lambda-edge.html</a:t>
            </a:r>
            <a:endParaRPr lang="en-IN" dirty="0"/>
          </a:p>
        </p:txBody>
      </p:sp>
      <p:pic>
        <p:nvPicPr>
          <p:cNvPr id="8" name="Content Placeholder 7">
            <a:extLst>
              <a:ext uri="{FF2B5EF4-FFF2-40B4-BE49-F238E27FC236}">
                <a16:creationId xmlns:a16="http://schemas.microsoft.com/office/drawing/2014/main" id="{83463B4B-934B-4B54-AEA6-BB7FD23D1CD0}"/>
              </a:ext>
            </a:extLst>
          </p:cNvPr>
          <p:cNvPicPr>
            <a:picLocks noGrp="1" noChangeAspect="1"/>
          </p:cNvPicPr>
          <p:nvPr>
            <p:ph idx="1"/>
          </p:nvPr>
        </p:nvPicPr>
        <p:blipFill>
          <a:blip r:embed="rId3"/>
          <a:stretch>
            <a:fillRect/>
          </a:stretch>
        </p:blipFill>
        <p:spPr>
          <a:xfrm>
            <a:off x="1097280" y="1533643"/>
            <a:ext cx="10058400" cy="3727470"/>
          </a:xfrm>
          <a:prstGeom prst="rect">
            <a:avLst/>
          </a:prstGeom>
        </p:spPr>
      </p:pic>
    </p:spTree>
    <p:extLst>
      <p:ext uri="{BB962C8B-B14F-4D97-AF65-F5344CB8AC3E}">
        <p14:creationId xmlns:p14="http://schemas.microsoft.com/office/powerpoint/2010/main" val="339302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2B05-2F2B-43AD-9AAC-6A88977A7A4D}"/>
              </a:ext>
            </a:extLst>
          </p:cNvPr>
          <p:cNvSpPr>
            <a:spLocks noGrp="1"/>
          </p:cNvSpPr>
          <p:nvPr>
            <p:ph type="title"/>
          </p:nvPr>
        </p:nvSpPr>
        <p:spPr>
          <a:xfrm>
            <a:off x="1097280" y="286603"/>
            <a:ext cx="10058400" cy="800075"/>
          </a:xfrm>
        </p:spPr>
        <p:txBody>
          <a:bodyPr/>
          <a:lstStyle/>
          <a:p>
            <a:r>
              <a:rPr lang="en-IN" dirty="0"/>
              <a:t>Trigger for Transforming S3 bucket object </a:t>
            </a:r>
          </a:p>
        </p:txBody>
      </p:sp>
      <p:pic>
        <p:nvPicPr>
          <p:cNvPr id="5" name="Content Placeholder 4">
            <a:extLst>
              <a:ext uri="{FF2B5EF4-FFF2-40B4-BE49-F238E27FC236}">
                <a16:creationId xmlns:a16="http://schemas.microsoft.com/office/drawing/2014/main" id="{BD48C71D-F001-4F5E-905B-D1DD2FE58BD6}"/>
              </a:ext>
            </a:extLst>
          </p:cNvPr>
          <p:cNvPicPr>
            <a:picLocks noGrp="1" noChangeAspect="1"/>
          </p:cNvPicPr>
          <p:nvPr>
            <p:ph idx="1"/>
          </p:nvPr>
        </p:nvPicPr>
        <p:blipFill>
          <a:blip r:embed="rId2"/>
          <a:stretch>
            <a:fillRect/>
          </a:stretch>
        </p:blipFill>
        <p:spPr>
          <a:xfrm>
            <a:off x="1097279" y="1199240"/>
            <a:ext cx="10058399" cy="4512447"/>
          </a:xfrm>
          <a:prstGeom prst="rect">
            <a:avLst/>
          </a:prstGeom>
        </p:spPr>
      </p:pic>
      <p:sp>
        <p:nvSpPr>
          <p:cNvPr id="4" name="Footer Placeholder 3">
            <a:extLst>
              <a:ext uri="{FF2B5EF4-FFF2-40B4-BE49-F238E27FC236}">
                <a16:creationId xmlns:a16="http://schemas.microsoft.com/office/drawing/2014/main" id="{9F25D590-494E-43C4-B219-B80B3EB26665}"/>
              </a:ext>
            </a:extLst>
          </p:cNvPr>
          <p:cNvSpPr>
            <a:spLocks noGrp="1"/>
          </p:cNvSpPr>
          <p:nvPr>
            <p:ph type="ftr" sz="quarter" idx="11"/>
          </p:nvPr>
        </p:nvSpPr>
        <p:spPr/>
        <p:txBody>
          <a:bodyPr/>
          <a:lstStyle/>
          <a:p>
            <a:r>
              <a:rPr lang="en-US"/>
              <a:t>PG- DBDA IACSD Akurdi </a:t>
            </a:r>
            <a:endParaRPr lang="en-US" dirty="0"/>
          </a:p>
        </p:txBody>
      </p:sp>
      <p:sp>
        <p:nvSpPr>
          <p:cNvPr id="6" name="Rectangle 5">
            <a:extLst>
              <a:ext uri="{FF2B5EF4-FFF2-40B4-BE49-F238E27FC236}">
                <a16:creationId xmlns:a16="http://schemas.microsoft.com/office/drawing/2014/main" id="{EB275B1E-6921-413A-816F-94A637D4E6BE}"/>
              </a:ext>
            </a:extLst>
          </p:cNvPr>
          <p:cNvSpPr/>
          <p:nvPr/>
        </p:nvSpPr>
        <p:spPr>
          <a:xfrm>
            <a:off x="1550505" y="5842869"/>
            <a:ext cx="9925878" cy="369332"/>
          </a:xfrm>
          <a:prstGeom prst="rect">
            <a:avLst/>
          </a:prstGeom>
        </p:spPr>
        <p:txBody>
          <a:bodyPr wrap="square">
            <a:spAutoFit/>
          </a:bodyPr>
          <a:lstStyle/>
          <a:p>
            <a:r>
              <a:rPr lang="en-IN" dirty="0">
                <a:hlinkClick r:id="rId3"/>
              </a:rPr>
              <a:t>https://www.workfall.com/learning/blog/send-s3-event-notification-email-using-lambda-and-ses/</a:t>
            </a:r>
            <a:endParaRPr lang="en-IN" dirty="0"/>
          </a:p>
        </p:txBody>
      </p:sp>
    </p:spTree>
    <p:extLst>
      <p:ext uri="{BB962C8B-B14F-4D97-AF65-F5344CB8AC3E}">
        <p14:creationId xmlns:p14="http://schemas.microsoft.com/office/powerpoint/2010/main" val="143826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811-7F07-486C-8AE0-FD10ED826BBB}"/>
              </a:ext>
            </a:extLst>
          </p:cNvPr>
          <p:cNvSpPr>
            <a:spLocks noGrp="1"/>
          </p:cNvSpPr>
          <p:nvPr>
            <p:ph type="title"/>
          </p:nvPr>
        </p:nvSpPr>
        <p:spPr>
          <a:xfrm>
            <a:off x="1097280" y="286603"/>
            <a:ext cx="10058400" cy="800075"/>
          </a:xfrm>
        </p:spPr>
        <p:txBody>
          <a:bodyPr/>
          <a:lstStyle/>
          <a:p>
            <a:r>
              <a:rPr lang="en-IN" dirty="0"/>
              <a:t>Alexa Smart Home Appliance</a:t>
            </a:r>
          </a:p>
        </p:txBody>
      </p:sp>
      <p:pic>
        <p:nvPicPr>
          <p:cNvPr id="5" name="Content Placeholder 4">
            <a:extLst>
              <a:ext uri="{FF2B5EF4-FFF2-40B4-BE49-F238E27FC236}">
                <a16:creationId xmlns:a16="http://schemas.microsoft.com/office/drawing/2014/main" id="{F707920C-BEB7-4FC0-8C59-48DF2A7A6C95}"/>
              </a:ext>
            </a:extLst>
          </p:cNvPr>
          <p:cNvPicPr>
            <a:picLocks noGrp="1" noChangeAspect="1"/>
          </p:cNvPicPr>
          <p:nvPr>
            <p:ph idx="1"/>
          </p:nvPr>
        </p:nvPicPr>
        <p:blipFill>
          <a:blip r:embed="rId2"/>
          <a:stretch>
            <a:fillRect/>
          </a:stretch>
        </p:blipFill>
        <p:spPr>
          <a:xfrm>
            <a:off x="2781231" y="1800225"/>
            <a:ext cx="6000750" cy="3257550"/>
          </a:xfrm>
          <a:prstGeom prst="rect">
            <a:avLst/>
          </a:prstGeom>
        </p:spPr>
      </p:pic>
      <p:sp>
        <p:nvSpPr>
          <p:cNvPr id="4" name="Footer Placeholder 3">
            <a:extLst>
              <a:ext uri="{FF2B5EF4-FFF2-40B4-BE49-F238E27FC236}">
                <a16:creationId xmlns:a16="http://schemas.microsoft.com/office/drawing/2014/main" id="{9EE8CF6A-CC60-44B6-9FFC-BF0DC9B797A0}"/>
              </a:ext>
            </a:extLst>
          </p:cNvPr>
          <p:cNvSpPr>
            <a:spLocks noGrp="1"/>
          </p:cNvSpPr>
          <p:nvPr>
            <p:ph type="ftr" sz="quarter" idx="11"/>
          </p:nvPr>
        </p:nvSpPr>
        <p:spPr/>
        <p:txBody>
          <a:bodyPr/>
          <a:lstStyle/>
          <a:p>
            <a:r>
              <a:rPr lang="en-US"/>
              <a:t>PG- DBDA IACSD Akurdi </a:t>
            </a:r>
            <a:endParaRPr lang="en-US" dirty="0"/>
          </a:p>
        </p:txBody>
      </p:sp>
      <p:sp>
        <p:nvSpPr>
          <p:cNvPr id="6" name="Rectangle 5">
            <a:extLst>
              <a:ext uri="{FF2B5EF4-FFF2-40B4-BE49-F238E27FC236}">
                <a16:creationId xmlns:a16="http://schemas.microsoft.com/office/drawing/2014/main" id="{1CFA03FC-326A-4C78-B2AE-88AA9B39310F}"/>
              </a:ext>
            </a:extLst>
          </p:cNvPr>
          <p:cNvSpPr/>
          <p:nvPr/>
        </p:nvSpPr>
        <p:spPr>
          <a:xfrm>
            <a:off x="596348" y="5570739"/>
            <a:ext cx="10559332" cy="369332"/>
          </a:xfrm>
          <a:prstGeom prst="rect">
            <a:avLst/>
          </a:prstGeom>
        </p:spPr>
        <p:txBody>
          <a:bodyPr wrap="square">
            <a:spAutoFit/>
          </a:bodyPr>
          <a:lstStyle/>
          <a:p>
            <a:pPr algn="ctr"/>
            <a:r>
              <a:rPr lang="en-IN" dirty="0">
                <a:hlinkClick r:id="rId3"/>
              </a:rPr>
              <a:t>https://medium.com/coinmonks/alexa-custom-skill-with-aws-lambda-to-control-iot-device-68f37beac3fb</a:t>
            </a:r>
            <a:endParaRPr lang="en-IN" dirty="0"/>
          </a:p>
        </p:txBody>
      </p:sp>
    </p:spTree>
    <p:extLst>
      <p:ext uri="{BB962C8B-B14F-4D97-AF65-F5344CB8AC3E}">
        <p14:creationId xmlns:p14="http://schemas.microsoft.com/office/powerpoint/2010/main" val="417833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240"/>
          </a:xfrm>
        </p:spPr>
        <p:txBody>
          <a:bodyPr>
            <a:normAutofit fontScale="90000"/>
          </a:bodyPr>
          <a:lstStyle/>
          <a:p>
            <a:r>
              <a:rPr lang="en-US" b="1" dirty="0"/>
              <a:t>AWS Lambda Vs. EC2: How They Compare</a:t>
            </a:r>
            <a:br>
              <a:rPr lang="en-US" b="1" dirty="0"/>
            </a:br>
            <a:endParaRPr lang="en-US" dirty="0"/>
          </a:p>
        </p:txBody>
      </p:sp>
      <p:sp>
        <p:nvSpPr>
          <p:cNvPr id="3" name="Content Placeholder 2"/>
          <p:cNvSpPr>
            <a:spLocks noGrp="1"/>
          </p:cNvSpPr>
          <p:nvPr>
            <p:ph idx="1"/>
          </p:nvPr>
        </p:nvSpPr>
        <p:spPr>
          <a:xfrm>
            <a:off x="661392" y="957944"/>
            <a:ext cx="11141597" cy="5501150"/>
          </a:xfrm>
        </p:spPr>
        <p:txBody>
          <a:bodyPr>
            <a:noAutofit/>
          </a:bodyPr>
          <a:lstStyle/>
          <a:p>
            <a:r>
              <a:rPr lang="en-US" sz="2000" dirty="0"/>
              <a:t>Lambda is a fully managed serverless computing service where you only need to upload and run your code to start.</a:t>
            </a:r>
          </a:p>
          <a:p>
            <a:r>
              <a:rPr lang="en-US" sz="2000" dirty="0"/>
              <a:t>EC2 contrasts that by </a:t>
            </a:r>
            <a:r>
              <a:rPr lang="en-US" sz="2000" dirty="0">
                <a:hlinkClick r:id="rId2"/>
              </a:rPr>
              <a:t>using cloud-based virtual machines</a:t>
            </a:r>
            <a:r>
              <a:rPr lang="en-US" sz="2000" dirty="0"/>
              <a:t> (VMs) architecture. So EC2 will let you control or customize instances, provision capacity, operating system, network tools, and tweak the underlying infrastructure to improve aspects such as security.</a:t>
            </a:r>
          </a:p>
          <a:p>
            <a:r>
              <a:rPr lang="en-US" sz="2000" dirty="0"/>
              <a:t>But that is if you have experience handling those responsibilities.</a:t>
            </a:r>
          </a:p>
          <a:p>
            <a:r>
              <a:rPr lang="en-US" sz="2000" dirty="0"/>
              <a:t>With EC2, you can migrate existing applications to the cloud more rapidly because you do not have to change their architecture too much. You can instead change</a:t>
            </a:r>
            <a:r>
              <a:rPr lang="en-US" sz="2000" dirty="0">
                <a:hlinkClick r:id="rId3"/>
              </a:rPr>
              <a:t> the EC2 infrastructure</a:t>
            </a:r>
            <a:r>
              <a:rPr lang="en-US" sz="2000" dirty="0"/>
              <a:t> to support the app.</a:t>
            </a:r>
          </a:p>
          <a:p>
            <a:r>
              <a:rPr lang="en-US" sz="2000" dirty="0"/>
              <a:t>But if you do not have the experience, budget, and time to swim in a pool of technical responsibilities, Lambda provides a managed, readily available, highly scalable, and assuringly secure serverless computing platform.</a:t>
            </a:r>
          </a:p>
          <a:p>
            <a:r>
              <a:rPr lang="en-US" sz="2000" dirty="0"/>
              <a:t>You won’t have access to its infrastructure because AWS handles everything on your behalf.</a:t>
            </a:r>
          </a:p>
          <a:p>
            <a:r>
              <a:rPr lang="en-US" sz="2000" dirty="0"/>
              <a:t>Lambda also only runs in response to a trigger known as an event. It does not run 24/7, unlike other Platform-as-a-Service (PaaS) offerings. That makes it more cost-effective because AWS charges you for only the resources you use.</a:t>
            </a:r>
          </a:p>
          <a:p>
            <a:pPr marL="0" indent="0">
              <a:buNone/>
            </a:pPr>
            <a:endParaRPr lang="en-US" sz="2000" dirty="0"/>
          </a:p>
        </p:txBody>
      </p:sp>
      <p:sp>
        <p:nvSpPr>
          <p:cNvPr id="4" name="Footer Placeholder 3">
            <a:extLst>
              <a:ext uri="{FF2B5EF4-FFF2-40B4-BE49-F238E27FC236}">
                <a16:creationId xmlns:a16="http://schemas.microsoft.com/office/drawing/2014/main" id="{08CCD60E-7BD6-47A7-9EF9-3F21DA8698D2}"/>
              </a:ext>
            </a:extLst>
          </p:cNvPr>
          <p:cNvSpPr>
            <a:spLocks noGrp="1"/>
          </p:cNvSpPr>
          <p:nvPr>
            <p:ph type="ftr" sz="quarter" idx="11"/>
          </p:nvPr>
        </p:nvSpPr>
        <p:spPr/>
        <p:txBody>
          <a:bodyPr/>
          <a:lstStyle/>
          <a:p>
            <a:r>
              <a:rPr lang="en-US" dirty="0"/>
              <a:t>PG- DBDA IACSD </a:t>
            </a:r>
            <a:r>
              <a:rPr lang="en-US" dirty="0" err="1"/>
              <a:t>Akurdi</a:t>
            </a:r>
            <a:r>
              <a:rPr lang="en-US" dirty="0"/>
              <a:t> </a:t>
            </a:r>
          </a:p>
        </p:txBody>
      </p:sp>
    </p:spTree>
    <p:extLst>
      <p:ext uri="{BB962C8B-B14F-4D97-AF65-F5344CB8AC3E}">
        <p14:creationId xmlns:p14="http://schemas.microsoft.com/office/powerpoint/2010/main" val="296172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546CDDAA-4EC4-4E9A-B652-96C2370F4205}"/>
              </a:ext>
            </a:extLst>
          </p:cNvPr>
          <p:cNvGraphicFramePr>
            <a:graphicFrameLocks noGrp="1"/>
          </p:cNvGraphicFramePr>
          <p:nvPr>
            <p:ph idx="1"/>
            <p:extLst>
              <p:ext uri="{D42A27DB-BD31-4B8C-83A1-F6EECF244321}">
                <p14:modId xmlns:p14="http://schemas.microsoft.com/office/powerpoint/2010/main" val="2012186559"/>
              </p:ext>
            </p:extLst>
          </p:nvPr>
        </p:nvGraphicFramePr>
        <p:xfrm>
          <a:off x="1036320" y="286603"/>
          <a:ext cx="10058400" cy="535551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4097464178"/>
                    </a:ext>
                  </a:extLst>
                </a:gridCol>
                <a:gridCol w="3756329">
                  <a:extLst>
                    <a:ext uri="{9D8B030D-6E8A-4147-A177-3AD203B41FA5}">
                      <a16:colId xmlns:a16="http://schemas.microsoft.com/office/drawing/2014/main" val="3069845933"/>
                    </a:ext>
                  </a:extLst>
                </a:gridCol>
                <a:gridCol w="3787471">
                  <a:extLst>
                    <a:ext uri="{9D8B030D-6E8A-4147-A177-3AD203B41FA5}">
                      <a16:colId xmlns:a16="http://schemas.microsoft.com/office/drawing/2014/main" val="2870570911"/>
                    </a:ext>
                  </a:extLst>
                </a:gridCol>
              </a:tblGrid>
              <a:tr h="402510">
                <a:tc>
                  <a:txBody>
                    <a:bodyPr/>
                    <a:lstStyle/>
                    <a:p>
                      <a:pPr fontAlgn="t"/>
                      <a:r>
                        <a:rPr lang="en-IN" b="1" dirty="0">
                          <a:effectLst/>
                        </a:rPr>
                        <a:t>Compute Options</a:t>
                      </a:r>
                      <a:endParaRPr lang="en-IN" dirty="0">
                        <a:effectLst/>
                      </a:endParaRPr>
                    </a:p>
                  </a:txBody>
                  <a:tcPr/>
                </a:tc>
                <a:tc>
                  <a:txBody>
                    <a:bodyPr/>
                    <a:lstStyle/>
                    <a:p>
                      <a:pPr fontAlgn="t"/>
                      <a:r>
                        <a:rPr lang="en-IN" b="1" dirty="0">
                          <a:effectLst/>
                        </a:rPr>
                        <a:t>AWS EC2</a:t>
                      </a:r>
                      <a:endParaRPr lang="en-IN" dirty="0">
                        <a:effectLst/>
                      </a:endParaRPr>
                    </a:p>
                  </a:txBody>
                  <a:tcPr/>
                </a:tc>
                <a:tc>
                  <a:txBody>
                    <a:bodyPr/>
                    <a:lstStyle/>
                    <a:p>
                      <a:pPr fontAlgn="t"/>
                      <a:r>
                        <a:rPr lang="en-IN" b="1" dirty="0">
                          <a:effectLst/>
                        </a:rPr>
                        <a:t>AWS Lambda</a:t>
                      </a:r>
                      <a:endParaRPr lang="en-IN" dirty="0">
                        <a:effectLst/>
                      </a:endParaRPr>
                    </a:p>
                  </a:txBody>
                  <a:tcPr/>
                </a:tc>
                <a:extLst>
                  <a:ext uri="{0D108BD9-81ED-4DB2-BD59-A6C34878D82A}">
                    <a16:rowId xmlns:a16="http://schemas.microsoft.com/office/drawing/2014/main" val="2872174837"/>
                  </a:ext>
                </a:extLst>
              </a:tr>
              <a:tr h="370840">
                <a:tc>
                  <a:txBody>
                    <a:bodyPr/>
                    <a:lstStyle/>
                    <a:p>
                      <a:pPr fontAlgn="t"/>
                      <a:r>
                        <a:rPr lang="en-IN" b="1">
                          <a:effectLst/>
                        </a:rPr>
                        <a:t>Type of Compute</a:t>
                      </a:r>
                      <a:endParaRPr lang="en-IN">
                        <a:effectLst/>
                      </a:endParaRPr>
                    </a:p>
                  </a:txBody>
                  <a:tcPr/>
                </a:tc>
                <a:tc>
                  <a:txBody>
                    <a:bodyPr/>
                    <a:lstStyle/>
                    <a:p>
                      <a:pPr fontAlgn="t"/>
                      <a:r>
                        <a:rPr lang="en-IN">
                          <a:effectLst/>
                        </a:rPr>
                        <a:t>Instance;</a:t>
                      </a:r>
                      <a:br>
                        <a:rPr lang="en-IN">
                          <a:effectLst/>
                        </a:rPr>
                      </a:br>
                      <a:r>
                        <a:rPr lang="en-IN">
                          <a:effectLst/>
                        </a:rPr>
                        <a:t>Infrastructure as a Service (IaaS)</a:t>
                      </a:r>
                    </a:p>
                  </a:txBody>
                  <a:tcPr/>
                </a:tc>
                <a:tc>
                  <a:txBody>
                    <a:bodyPr/>
                    <a:lstStyle/>
                    <a:p>
                      <a:pPr fontAlgn="t"/>
                      <a:r>
                        <a:rPr lang="en-US" dirty="0">
                          <a:effectLst/>
                        </a:rPr>
                        <a:t>Function;</a:t>
                      </a:r>
                      <a:br>
                        <a:rPr lang="en-US" dirty="0">
                          <a:effectLst/>
                        </a:rPr>
                      </a:br>
                      <a:r>
                        <a:rPr lang="en-US" dirty="0">
                          <a:effectLst/>
                        </a:rPr>
                        <a:t>Function as a Service (</a:t>
                      </a:r>
                      <a:r>
                        <a:rPr lang="en-US" dirty="0" err="1">
                          <a:effectLst/>
                        </a:rPr>
                        <a:t>FaaS</a:t>
                      </a:r>
                      <a:r>
                        <a:rPr lang="en-US" dirty="0">
                          <a:effectLst/>
                        </a:rPr>
                        <a:t>)</a:t>
                      </a:r>
                    </a:p>
                  </a:txBody>
                  <a:tcPr/>
                </a:tc>
                <a:extLst>
                  <a:ext uri="{0D108BD9-81ED-4DB2-BD59-A6C34878D82A}">
                    <a16:rowId xmlns:a16="http://schemas.microsoft.com/office/drawing/2014/main" val="3712461487"/>
                  </a:ext>
                </a:extLst>
              </a:tr>
              <a:tr h="370840">
                <a:tc>
                  <a:txBody>
                    <a:bodyPr/>
                    <a:lstStyle/>
                    <a:p>
                      <a:pPr fontAlgn="t"/>
                      <a:r>
                        <a:rPr lang="en-IN" b="1" dirty="0">
                          <a:effectLst/>
                        </a:rPr>
                        <a:t>Defining Features</a:t>
                      </a:r>
                      <a:endParaRPr lang="en-IN" dirty="0">
                        <a:effectLst/>
                      </a:endParaRPr>
                    </a:p>
                  </a:txBody>
                  <a:tcPr/>
                </a:tc>
                <a:tc>
                  <a:txBody>
                    <a:bodyPr/>
                    <a:lstStyle/>
                    <a:p>
                      <a:pPr fontAlgn="t"/>
                      <a:r>
                        <a:rPr lang="en-IN">
                          <a:effectLst/>
                        </a:rPr>
                        <a:t>Extensive instance configuration</a:t>
                      </a:r>
                    </a:p>
                  </a:txBody>
                  <a:tcPr/>
                </a:tc>
                <a:tc>
                  <a:txBody>
                    <a:bodyPr/>
                    <a:lstStyle/>
                    <a:p>
                      <a:pPr fontAlgn="t"/>
                      <a:r>
                        <a:rPr lang="en-IN" dirty="0">
                          <a:effectLst/>
                        </a:rPr>
                        <a:t>Serverless function deployment</a:t>
                      </a:r>
                    </a:p>
                  </a:txBody>
                  <a:tcPr/>
                </a:tc>
                <a:extLst>
                  <a:ext uri="{0D108BD9-81ED-4DB2-BD59-A6C34878D82A}">
                    <a16:rowId xmlns:a16="http://schemas.microsoft.com/office/drawing/2014/main" val="1186487436"/>
                  </a:ext>
                </a:extLst>
              </a:tr>
              <a:tr h="370840">
                <a:tc>
                  <a:txBody>
                    <a:bodyPr/>
                    <a:lstStyle/>
                    <a:p>
                      <a:pPr fontAlgn="t"/>
                      <a:r>
                        <a:rPr lang="en-IN" b="1">
                          <a:effectLst/>
                        </a:rPr>
                        <a:t>Use Cases</a:t>
                      </a:r>
                      <a:endParaRPr lang="en-IN">
                        <a:effectLst/>
                      </a:endParaRPr>
                    </a:p>
                  </a:txBody>
                  <a:tcPr/>
                </a:tc>
                <a:tc>
                  <a:txBody>
                    <a:bodyPr/>
                    <a:lstStyle/>
                    <a:p>
                      <a:pPr fontAlgn="t"/>
                      <a:r>
                        <a:rPr lang="en-US">
                          <a:effectLst/>
                        </a:rPr>
                        <a:t>General computing; complete control over instance</a:t>
                      </a:r>
                    </a:p>
                  </a:txBody>
                  <a:tcPr/>
                </a:tc>
                <a:tc>
                  <a:txBody>
                    <a:bodyPr/>
                    <a:lstStyle/>
                    <a:p>
                      <a:pPr fontAlgn="t"/>
                      <a:r>
                        <a:rPr lang="en-US" dirty="0">
                          <a:effectLst/>
                        </a:rPr>
                        <a:t>Smaller applications that run in less than 15 minutes</a:t>
                      </a:r>
                    </a:p>
                  </a:txBody>
                  <a:tcPr/>
                </a:tc>
                <a:extLst>
                  <a:ext uri="{0D108BD9-81ED-4DB2-BD59-A6C34878D82A}">
                    <a16:rowId xmlns:a16="http://schemas.microsoft.com/office/drawing/2014/main" val="897509157"/>
                  </a:ext>
                </a:extLst>
              </a:tr>
              <a:tr h="370840">
                <a:tc>
                  <a:txBody>
                    <a:bodyPr/>
                    <a:lstStyle/>
                    <a:p>
                      <a:pPr fontAlgn="t"/>
                      <a:r>
                        <a:rPr lang="en-IN" b="1" dirty="0">
                          <a:effectLst/>
                        </a:rPr>
                        <a:t>Availability</a:t>
                      </a:r>
                      <a:endParaRPr lang="en-IN" dirty="0">
                        <a:effectLst/>
                      </a:endParaRPr>
                    </a:p>
                  </a:txBody>
                  <a:tcPr/>
                </a:tc>
                <a:tc>
                  <a:txBody>
                    <a:bodyPr/>
                    <a:lstStyle/>
                    <a:p>
                      <a:pPr fontAlgn="t"/>
                      <a:r>
                        <a:rPr lang="en-IN">
                          <a:effectLst/>
                        </a:rPr>
                        <a:t>SLA: 99.99%</a:t>
                      </a:r>
                    </a:p>
                  </a:txBody>
                  <a:tcPr/>
                </a:tc>
                <a:tc>
                  <a:txBody>
                    <a:bodyPr/>
                    <a:lstStyle/>
                    <a:p>
                      <a:pPr fontAlgn="t"/>
                      <a:r>
                        <a:rPr lang="en-IN" dirty="0">
                          <a:effectLst/>
                        </a:rPr>
                        <a:t>SLA: 99.95%</a:t>
                      </a:r>
                    </a:p>
                  </a:txBody>
                  <a:tcPr/>
                </a:tc>
                <a:extLst>
                  <a:ext uri="{0D108BD9-81ED-4DB2-BD59-A6C34878D82A}">
                    <a16:rowId xmlns:a16="http://schemas.microsoft.com/office/drawing/2014/main" val="710120997"/>
                  </a:ext>
                </a:extLst>
              </a:tr>
              <a:tr h="370840">
                <a:tc>
                  <a:txBody>
                    <a:bodyPr/>
                    <a:lstStyle/>
                    <a:p>
                      <a:pPr fontAlgn="t"/>
                      <a:r>
                        <a:rPr lang="en-IN" b="1" dirty="0">
                          <a:effectLst/>
                        </a:rPr>
                        <a:t>Scalability</a:t>
                      </a:r>
                      <a:endParaRPr lang="en-IN" dirty="0">
                        <a:effectLst/>
                      </a:endParaRPr>
                    </a:p>
                  </a:txBody>
                  <a:tcPr/>
                </a:tc>
                <a:tc>
                  <a:txBody>
                    <a:bodyPr/>
                    <a:lstStyle/>
                    <a:p>
                      <a:pPr fontAlgn="t"/>
                      <a:r>
                        <a:rPr lang="en-US" dirty="0">
                          <a:effectLst/>
                        </a:rPr>
                        <a:t>Combines with Auto Scaling Group to scale out/in as defined in ASG policies</a:t>
                      </a:r>
                    </a:p>
                  </a:txBody>
                  <a:tcPr/>
                </a:tc>
                <a:tc>
                  <a:txBody>
                    <a:bodyPr/>
                    <a:lstStyle/>
                    <a:p>
                      <a:pPr fontAlgn="t"/>
                      <a:r>
                        <a:rPr lang="en-US" dirty="0">
                          <a:effectLst/>
                        </a:rPr>
                        <a:t>AWS Lambda automatically scales on your behalf</a:t>
                      </a:r>
                    </a:p>
                  </a:txBody>
                  <a:tcPr/>
                </a:tc>
                <a:extLst>
                  <a:ext uri="{0D108BD9-81ED-4DB2-BD59-A6C34878D82A}">
                    <a16:rowId xmlns:a16="http://schemas.microsoft.com/office/drawing/2014/main" val="3578225433"/>
                  </a:ext>
                </a:extLst>
              </a:tr>
              <a:tr h="172499">
                <a:tc>
                  <a:txBody>
                    <a:bodyPr/>
                    <a:lstStyle/>
                    <a:p>
                      <a:pPr fontAlgn="t"/>
                      <a:r>
                        <a:rPr lang="en-IN" b="1" dirty="0">
                          <a:effectLst/>
                        </a:rPr>
                        <a:t>Service endpoint</a:t>
                      </a:r>
                      <a:endParaRPr lang="en-IN" dirty="0">
                        <a:effectLst/>
                      </a:endParaRPr>
                    </a:p>
                  </a:txBody>
                  <a:tcPr/>
                </a:tc>
                <a:tc>
                  <a:txBody>
                    <a:bodyPr/>
                    <a:lstStyle/>
                    <a:p>
                      <a:pPr fontAlgn="t"/>
                      <a:r>
                        <a:rPr lang="en-IN" dirty="0">
                          <a:effectLst/>
                        </a:rPr>
                        <a:t>IPv4, IPv6</a:t>
                      </a:r>
                    </a:p>
                  </a:txBody>
                  <a:tcPr/>
                </a:tc>
                <a:tc>
                  <a:txBody>
                    <a:bodyPr/>
                    <a:lstStyle/>
                    <a:p>
                      <a:pPr fontAlgn="t"/>
                      <a:r>
                        <a:rPr lang="en-IN" dirty="0">
                          <a:effectLst/>
                        </a:rPr>
                        <a:t>Interface VPC endpoints</a:t>
                      </a:r>
                    </a:p>
                  </a:txBody>
                  <a:tcPr/>
                </a:tc>
                <a:extLst>
                  <a:ext uri="{0D108BD9-81ED-4DB2-BD59-A6C34878D82A}">
                    <a16:rowId xmlns:a16="http://schemas.microsoft.com/office/drawing/2014/main" val="2490358145"/>
                  </a:ext>
                </a:extLst>
              </a:tr>
              <a:tr h="370840">
                <a:tc>
                  <a:txBody>
                    <a:bodyPr/>
                    <a:lstStyle/>
                    <a:p>
                      <a:pPr fontAlgn="t"/>
                      <a:r>
                        <a:rPr lang="en-IN" b="1" dirty="0">
                          <a:effectLst/>
                        </a:rPr>
                        <a:t>Encryption</a:t>
                      </a:r>
                      <a:endParaRPr lang="en-IN" dirty="0">
                        <a:effectLst/>
                      </a:endParaRPr>
                    </a:p>
                  </a:txBody>
                  <a:tcPr/>
                </a:tc>
                <a:tc>
                  <a:txBody>
                    <a:bodyPr/>
                    <a:lstStyle/>
                    <a:p>
                      <a:pPr fontAlgn="t"/>
                      <a:r>
                        <a:rPr lang="en-IN" dirty="0">
                          <a:effectLst/>
                        </a:rPr>
                        <a:t>Supports encrypted EBS volume</a:t>
                      </a:r>
                    </a:p>
                  </a:txBody>
                  <a:tcPr/>
                </a:tc>
                <a:tc>
                  <a:txBody>
                    <a:bodyPr/>
                    <a:lstStyle/>
                    <a:p>
                      <a:pPr fontAlgn="t"/>
                      <a:r>
                        <a:rPr lang="en-US" dirty="0">
                          <a:effectLst/>
                        </a:rPr>
                        <a:t>Uses HTTPS for encryption in transit;</a:t>
                      </a:r>
                      <a:br>
                        <a:rPr lang="en-US" dirty="0">
                          <a:effectLst/>
                        </a:rPr>
                      </a:br>
                      <a:r>
                        <a:rPr lang="en-US" dirty="0">
                          <a:effectLst/>
                        </a:rPr>
                        <a:t>Uses AWS KMS for encryption at rest</a:t>
                      </a:r>
                    </a:p>
                  </a:txBody>
                  <a:tcPr/>
                </a:tc>
                <a:extLst>
                  <a:ext uri="{0D108BD9-81ED-4DB2-BD59-A6C34878D82A}">
                    <a16:rowId xmlns:a16="http://schemas.microsoft.com/office/drawing/2014/main" val="1305167144"/>
                  </a:ext>
                </a:extLst>
              </a:tr>
              <a:tr h="370840">
                <a:tc>
                  <a:txBody>
                    <a:bodyPr/>
                    <a:lstStyle/>
                    <a:p>
                      <a:pPr fontAlgn="t"/>
                      <a:r>
                        <a:rPr lang="en-IN" b="1">
                          <a:effectLst/>
                        </a:rPr>
                        <a:t>Timeout</a:t>
                      </a:r>
                      <a:endParaRPr lang="en-IN">
                        <a:effectLst/>
                      </a:endParaRPr>
                    </a:p>
                  </a:txBody>
                  <a:tcPr/>
                </a:tc>
                <a:tc>
                  <a:txBody>
                    <a:bodyPr/>
                    <a:lstStyle/>
                    <a:p>
                      <a:pPr fontAlgn="t"/>
                      <a:r>
                        <a:rPr lang="en-IN">
                          <a:effectLst/>
                        </a:rPr>
                        <a:t>N/A</a:t>
                      </a:r>
                    </a:p>
                  </a:txBody>
                  <a:tcPr/>
                </a:tc>
                <a:tc>
                  <a:txBody>
                    <a:bodyPr/>
                    <a:lstStyle/>
                    <a:p>
                      <a:pPr fontAlgn="t"/>
                      <a:r>
                        <a:rPr lang="en-IN" dirty="0">
                          <a:effectLst/>
                        </a:rPr>
                        <a:t>300 seconds (15 minutes)</a:t>
                      </a:r>
                    </a:p>
                  </a:txBody>
                  <a:tcPr/>
                </a:tc>
                <a:extLst>
                  <a:ext uri="{0D108BD9-81ED-4DB2-BD59-A6C34878D82A}">
                    <a16:rowId xmlns:a16="http://schemas.microsoft.com/office/drawing/2014/main" val="2699455553"/>
                  </a:ext>
                </a:extLst>
              </a:tr>
              <a:tr h="370840">
                <a:tc>
                  <a:txBody>
                    <a:bodyPr/>
                    <a:lstStyle/>
                    <a:p>
                      <a:pPr fontAlgn="t"/>
                      <a:r>
                        <a:rPr lang="en-IN" b="1">
                          <a:effectLst/>
                        </a:rPr>
                        <a:t>Pricing</a:t>
                      </a:r>
                      <a:endParaRPr lang="en-IN">
                        <a:effectLst/>
                      </a:endParaRPr>
                    </a:p>
                  </a:txBody>
                  <a:tcPr/>
                </a:tc>
                <a:tc>
                  <a:txBody>
                    <a:bodyPr/>
                    <a:lstStyle/>
                    <a:p>
                      <a:pPr fontAlgn="t"/>
                      <a:r>
                        <a:rPr lang="en-US">
                          <a:effectLst/>
                        </a:rPr>
                        <a:t>Varies by instance type, time run, and launch type (spot instances, RI, scheduled, etc.)</a:t>
                      </a:r>
                    </a:p>
                  </a:txBody>
                  <a:tcPr/>
                </a:tc>
                <a:tc>
                  <a:txBody>
                    <a:bodyPr/>
                    <a:lstStyle/>
                    <a:p>
                      <a:pPr fontAlgn="t"/>
                      <a:r>
                        <a:rPr lang="en-US" dirty="0">
                          <a:effectLst/>
                        </a:rPr>
                        <a:t>Number of requests and time it takes for code to execute</a:t>
                      </a:r>
                    </a:p>
                  </a:txBody>
                  <a:tcPr/>
                </a:tc>
                <a:extLst>
                  <a:ext uri="{0D108BD9-81ED-4DB2-BD59-A6C34878D82A}">
                    <a16:rowId xmlns:a16="http://schemas.microsoft.com/office/drawing/2014/main" val="251907551"/>
                  </a:ext>
                </a:extLst>
              </a:tr>
            </a:tbl>
          </a:graphicData>
        </a:graphic>
      </p:graphicFrame>
      <p:sp>
        <p:nvSpPr>
          <p:cNvPr id="3" name="Rectangle 2">
            <a:extLst>
              <a:ext uri="{FF2B5EF4-FFF2-40B4-BE49-F238E27FC236}">
                <a16:creationId xmlns:a16="http://schemas.microsoft.com/office/drawing/2014/main" id="{A82A75FF-FDEA-491D-AAE6-E39BFDEA11F8}"/>
              </a:ext>
            </a:extLst>
          </p:cNvPr>
          <p:cNvSpPr/>
          <p:nvPr/>
        </p:nvSpPr>
        <p:spPr>
          <a:xfrm>
            <a:off x="5101209" y="6386731"/>
            <a:ext cx="2440155" cy="369332"/>
          </a:xfrm>
          <a:prstGeom prst="rect">
            <a:avLst/>
          </a:prstGeom>
        </p:spPr>
        <p:txBody>
          <a:bodyPr wrap="none">
            <a:spAutoFit/>
          </a:bodyPr>
          <a:lstStyle/>
          <a:p>
            <a:r>
              <a:rPr lang="en-US" dirty="0"/>
              <a:t>PG- DBDA IACSD </a:t>
            </a:r>
            <a:r>
              <a:rPr lang="en-US" dirty="0" err="1"/>
              <a:t>Akurdi</a:t>
            </a:r>
            <a:r>
              <a:rPr lang="en-US" dirty="0"/>
              <a:t> </a:t>
            </a:r>
          </a:p>
        </p:txBody>
      </p:sp>
    </p:spTree>
    <p:extLst>
      <p:ext uri="{BB962C8B-B14F-4D97-AF65-F5344CB8AC3E}">
        <p14:creationId xmlns:p14="http://schemas.microsoft.com/office/powerpoint/2010/main" val="437156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Advantages of using AWS Lambda</a:t>
            </a:r>
          </a:p>
        </p:txBody>
      </p:sp>
      <p:sp>
        <p:nvSpPr>
          <p:cNvPr id="3" name="Content Placeholder 2"/>
          <p:cNvSpPr>
            <a:spLocks noGrp="1"/>
          </p:cNvSpPr>
          <p:nvPr>
            <p:ph idx="1"/>
          </p:nvPr>
        </p:nvSpPr>
        <p:spPr>
          <a:xfrm>
            <a:off x="858715" y="1823841"/>
            <a:ext cx="10515600" cy="4351338"/>
          </a:xfrm>
        </p:spPr>
        <p:txBody>
          <a:bodyPr>
            <a:normAutofit/>
          </a:bodyPr>
          <a:lstStyle/>
          <a:p>
            <a:pPr marL="0" indent="0">
              <a:buNone/>
            </a:pPr>
            <a:r>
              <a:rPr lang="en-US" b="1" dirty="0"/>
              <a:t>Ease of working with code-</a:t>
            </a:r>
            <a:r>
              <a:rPr lang="en-US" dirty="0"/>
              <a:t>AWS Lambda gives you the infrastructure to upload your code. It takes care of maintaining the code and triggers the code whenever the required event happens. It allows you to choose the memory and the timeout required for the code.</a:t>
            </a:r>
          </a:p>
          <a:p>
            <a:pPr marL="0" indent="0">
              <a:buNone/>
            </a:pPr>
            <a:r>
              <a:rPr lang="en-US" dirty="0"/>
              <a:t>AWS Lambda can also execute parallel requests as per the event triggers.</a:t>
            </a:r>
          </a:p>
          <a:p>
            <a:pPr marL="0" indent="0">
              <a:buNone/>
            </a:pPr>
            <a:r>
              <a:rPr lang="en-US" b="1" dirty="0"/>
              <a:t>Log Provision-</a:t>
            </a:r>
            <a:r>
              <a:rPr lang="en-US" dirty="0"/>
              <a:t>AWS Lambda gives the details of number of times a code was executed and time taken for execution, the memory consumed etc. AWS CloudWatch collects all the logs, which helps in understanding the execution flow and in the debugging of the code.</a:t>
            </a:r>
          </a:p>
          <a:p>
            <a:pPr marL="0" indent="0">
              <a:buNone/>
            </a:pPr>
            <a:endParaRPr lang="en-US" b="1" dirty="0"/>
          </a:p>
          <a:p>
            <a:pPr marL="0" indent="0">
              <a:buNone/>
            </a:pPr>
            <a:endParaRPr lang="en-US" b="1" dirty="0"/>
          </a:p>
          <a:p>
            <a:pPr marL="0" indent="0">
              <a:buNone/>
            </a:pPr>
            <a:endParaRPr lang="en-US" dirty="0"/>
          </a:p>
        </p:txBody>
      </p:sp>
      <p:sp>
        <p:nvSpPr>
          <p:cNvPr id="4" name="Footer Placeholder 3">
            <a:extLst>
              <a:ext uri="{FF2B5EF4-FFF2-40B4-BE49-F238E27FC236}">
                <a16:creationId xmlns:a16="http://schemas.microsoft.com/office/drawing/2014/main" id="{A7DBC504-53D5-4731-84A3-8B6A0F6EF540}"/>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549854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74" y="286604"/>
            <a:ext cx="11794435" cy="733814"/>
          </a:xfrm>
        </p:spPr>
        <p:txBody>
          <a:bodyPr/>
          <a:lstStyle/>
          <a:p>
            <a:r>
              <a:rPr lang="en-US" b="1" dirty="0"/>
              <a:t>Common Lambda application types and use cases</a:t>
            </a:r>
          </a:p>
        </p:txBody>
      </p:sp>
      <p:sp>
        <p:nvSpPr>
          <p:cNvPr id="6" name="Rectangle 2"/>
          <p:cNvSpPr>
            <a:spLocks noChangeArrowheads="1"/>
          </p:cNvSpPr>
          <p:nvPr/>
        </p:nvSpPr>
        <p:spPr bwMode="auto">
          <a:xfrm>
            <a:off x="437567" y="866612"/>
            <a:ext cx="1132004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File processing</a:t>
            </a:r>
            <a:r>
              <a:rPr kumimoji="0" lang="en-US" altLang="en-US" sz="1800" b="0" i="0" u="none" strike="noStrike" cap="none" normalizeH="0" baseline="0" dirty="0">
                <a:ln>
                  <a:noFill/>
                </a:ln>
                <a:solidFill>
                  <a:schemeClr val="tx1"/>
                </a:solidFill>
                <a:effectLst/>
                <a:latin typeface="Arial" panose="020B0604020202020204" pitchFamily="34" charset="0"/>
              </a:rPr>
              <a:t> – Suppose you have a photo sharing application. People use your application to upload photos, and the application stores these user photos in an Amazon S3 bucket. Then, your application creates a thumbnail version of each user's photos and displays them on the user's profile page. In this scenario, you may choose to create a Lambda function that creates a thumbnail automatically. Amazon S3 is one of the supported AWS event sources that can publish </a:t>
            </a:r>
            <a:r>
              <a:rPr kumimoji="0" lang="en-US" altLang="en-US" sz="1800" b="0" i="1" u="none" strike="noStrike" cap="none" normalizeH="0" baseline="0" dirty="0">
                <a:ln>
                  <a:noFill/>
                </a:ln>
                <a:solidFill>
                  <a:schemeClr val="tx1"/>
                </a:solidFill>
                <a:effectLst/>
                <a:latin typeface="Arial" panose="020B0604020202020204" pitchFamily="34" charset="0"/>
              </a:rPr>
              <a:t>object-created events</a:t>
            </a:r>
            <a:r>
              <a:rPr kumimoji="0" lang="en-US" altLang="en-US" sz="1800" b="0" i="0" u="none" strike="noStrike" cap="none" normalizeH="0" baseline="0" dirty="0">
                <a:ln>
                  <a:noFill/>
                </a:ln>
                <a:solidFill>
                  <a:schemeClr val="tx1"/>
                </a:solidFill>
                <a:effectLst/>
                <a:latin typeface="Arial" panose="020B0604020202020204" pitchFamily="34" charset="0"/>
              </a:rPr>
              <a:t> and invoke your Lambda function. Your Lambda function code can read the photo object from the S3 bucket, create a thumbnail version, and then save it in another S3 bucket. </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8759" b="7486"/>
          <a:stretch/>
        </p:blipFill>
        <p:spPr>
          <a:xfrm>
            <a:off x="1323435" y="3867433"/>
            <a:ext cx="8962848" cy="2071870"/>
          </a:xfrm>
          <a:prstGeom prst="rect">
            <a:avLst/>
          </a:prstGeom>
        </p:spPr>
      </p:pic>
      <p:sp>
        <p:nvSpPr>
          <p:cNvPr id="3" name="Footer Placeholder 2">
            <a:extLst>
              <a:ext uri="{FF2B5EF4-FFF2-40B4-BE49-F238E27FC236}">
                <a16:creationId xmlns:a16="http://schemas.microsoft.com/office/drawing/2014/main" id="{C6A81AB7-3D62-4178-BBEF-02131A7DFCB4}"/>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713859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Lambda application types and use cases</a:t>
            </a:r>
          </a:p>
        </p:txBody>
      </p:sp>
      <p:sp>
        <p:nvSpPr>
          <p:cNvPr id="6" name="Rectangle 2"/>
          <p:cNvSpPr>
            <a:spLocks noChangeArrowheads="1"/>
          </p:cNvSpPr>
          <p:nvPr/>
        </p:nvSpPr>
        <p:spPr bwMode="auto">
          <a:xfrm>
            <a:off x="693229" y="2130295"/>
            <a:ext cx="108055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 and analytics</a:t>
            </a:r>
            <a:r>
              <a:rPr kumimoji="0" lang="en-US" altLang="en-US" sz="2000" b="0" i="0" u="none" strike="noStrike" cap="none" normalizeH="0" baseline="0" dirty="0">
                <a:ln>
                  <a:noFill/>
                </a:ln>
                <a:solidFill>
                  <a:schemeClr val="tx1"/>
                </a:solidFill>
                <a:effectLst/>
                <a:latin typeface="Arial" panose="020B0604020202020204" pitchFamily="34" charset="0"/>
              </a:rPr>
              <a:t> – Suppose you are building an analytics application and storing raw data in a DynamoDB table. When you write, update, or delete items in a table, DynamoDB streams can publish item update events to a stream associated with the table. In this case, the event data provides the item key, event name (such as insert, update, and delete), and other relevant details. You can write a Lambda function to generate custom metrics by aggregating raw data.</a:t>
            </a:r>
          </a:p>
        </p:txBody>
      </p:sp>
      <p:sp>
        <p:nvSpPr>
          <p:cNvPr id="3" name="Footer Placeholder 2">
            <a:extLst>
              <a:ext uri="{FF2B5EF4-FFF2-40B4-BE49-F238E27FC236}">
                <a16:creationId xmlns:a16="http://schemas.microsoft.com/office/drawing/2014/main" id="{CD58E7F8-3680-4A21-8358-E4163C5D5632}"/>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599476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Lambda application types and use cases</a:t>
            </a:r>
          </a:p>
        </p:txBody>
      </p:sp>
      <p:sp>
        <p:nvSpPr>
          <p:cNvPr id="6" name="Rectangle 2"/>
          <p:cNvSpPr>
            <a:spLocks noChangeArrowheads="1"/>
          </p:cNvSpPr>
          <p:nvPr/>
        </p:nvSpPr>
        <p:spPr bwMode="auto">
          <a:xfrm>
            <a:off x="451413" y="1865975"/>
            <a:ext cx="10805541" cy="445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Websites</a:t>
            </a:r>
            <a:r>
              <a:rPr kumimoji="0" lang="en-US" altLang="en-US" sz="2400" b="0" i="0" u="none" strike="noStrike" cap="none" normalizeH="0" baseline="0" dirty="0">
                <a:ln>
                  <a:noFill/>
                </a:ln>
                <a:solidFill>
                  <a:schemeClr val="tx1"/>
                </a:solidFill>
                <a:effectLst/>
                <a:latin typeface="Arial" panose="020B0604020202020204" pitchFamily="34" charset="0"/>
              </a:rPr>
              <a:t> – Suppose you are creating a website and you want to host the backend logic on Lambda. You can invoke your Lambda function over HTTP using Amazon API Gateway as the HTTP endpoint. Now, your web client can invoke the API, and then API Gateway can route the request to Lambda.</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Mobile applications</a:t>
            </a:r>
            <a:r>
              <a:rPr kumimoji="0" lang="en-US" altLang="en-US" sz="2400" b="0" i="0" u="none" strike="noStrike" cap="none" normalizeH="0" baseline="0" dirty="0">
                <a:ln>
                  <a:noFill/>
                </a:ln>
                <a:solidFill>
                  <a:schemeClr val="tx1"/>
                </a:solidFill>
                <a:effectLst/>
                <a:latin typeface="Arial" panose="020B0604020202020204" pitchFamily="34" charset="0"/>
              </a:rPr>
              <a:t> – Suppose you have a custom mobile application that produces events. You can create a Lambda function to process events published by your custom application. For example, you can configure a Lambda function to process the clicks within your custom mobile application</a:t>
            </a:r>
          </a:p>
        </p:txBody>
      </p:sp>
      <p:sp>
        <p:nvSpPr>
          <p:cNvPr id="3" name="Footer Placeholder 2">
            <a:extLst>
              <a:ext uri="{FF2B5EF4-FFF2-40B4-BE49-F238E27FC236}">
                <a16:creationId xmlns:a16="http://schemas.microsoft.com/office/drawing/2014/main" id="{A996E5E0-F904-436E-A131-E496F8662628}"/>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861901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Lambda application types and use cases</a:t>
            </a:r>
            <a:endParaRPr lang="en-US" dirty="0"/>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You can use an AWS Lambda function to process records in an </a:t>
            </a:r>
            <a:r>
              <a:rPr lang="en-US" sz="2400" dirty="0">
                <a:latin typeface="Arial" panose="020B0604020202020204" pitchFamily="34" charset="0"/>
                <a:cs typeface="Arial" panose="020B0604020202020204" pitchFamily="34" charset="0"/>
                <a:hlinkClick r:id="rId2"/>
              </a:rPr>
              <a:t>Amazon Kinesis data stream</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Amazon Kinesis Data Streams is a </a:t>
            </a:r>
            <a:r>
              <a:rPr lang="en-US" sz="2400" dirty="0" err="1">
                <a:latin typeface="Arial" panose="020B0604020202020204" pitchFamily="34" charset="0"/>
                <a:cs typeface="Arial" panose="020B0604020202020204" pitchFamily="34" charset="0"/>
              </a:rPr>
              <a:t>serverless</a:t>
            </a:r>
            <a:r>
              <a:rPr lang="en-US" sz="2400" dirty="0">
                <a:latin typeface="Arial" panose="020B0604020202020204" pitchFamily="34" charset="0"/>
                <a:cs typeface="Arial" panose="020B0604020202020204" pitchFamily="34" charset="0"/>
              </a:rPr>
              <a:t> streaming data service that </a:t>
            </a:r>
            <a:r>
              <a:rPr lang="en-US" sz="2400" b="1" dirty="0">
                <a:latin typeface="Arial" panose="020B0604020202020204" pitchFamily="34" charset="0"/>
                <a:cs typeface="Arial" panose="020B0604020202020204" pitchFamily="34" charset="0"/>
              </a:rPr>
              <a:t>simplifies the capture, processing, and storage of data streams at any scale</a:t>
            </a:r>
            <a:r>
              <a:rPr lang="en-US" sz="2400" dirty="0">
                <a:latin typeface="Arial" panose="020B0604020202020204" pitchFamily="34" charset="0"/>
                <a:cs typeface="Arial" panose="020B0604020202020204" pitchFamily="34" charset="0"/>
              </a:rPr>
              <a:t>. With Amazon Kinesis Video Streams, you can more easily and securely stream video from connected devices to AWS for analytics, ML, playback, and other processing.</a:t>
            </a:r>
          </a:p>
        </p:txBody>
      </p:sp>
      <p:sp>
        <p:nvSpPr>
          <p:cNvPr id="4" name="Footer Placeholder 3">
            <a:extLst>
              <a:ext uri="{FF2B5EF4-FFF2-40B4-BE49-F238E27FC236}">
                <a16:creationId xmlns:a16="http://schemas.microsoft.com/office/drawing/2014/main" id="{CC2049C1-9DB5-46FC-8EE0-12DA6C2F94B9}"/>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62626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896" y="33090"/>
            <a:ext cx="10515600" cy="908079"/>
          </a:xfrm>
        </p:spPr>
        <p:txBody>
          <a:bodyPr/>
          <a:lstStyle/>
          <a:p>
            <a:pPr algn="ctr"/>
            <a:r>
              <a:rPr lang="en-US" b="1" dirty="0">
                <a:latin typeface="Arial" panose="020B0604020202020204" pitchFamily="34" charset="0"/>
                <a:cs typeface="Arial" panose="020B0604020202020204" pitchFamily="34" charset="0"/>
              </a:rPr>
              <a:t>What is AWS Lambda?</a:t>
            </a:r>
          </a:p>
        </p:txBody>
      </p:sp>
      <p:sp>
        <p:nvSpPr>
          <p:cNvPr id="5" name="Rectangle 2"/>
          <p:cNvSpPr>
            <a:spLocks noGrp="1" noChangeArrowheads="1"/>
          </p:cNvSpPr>
          <p:nvPr>
            <p:ph idx="1"/>
          </p:nvPr>
        </p:nvSpPr>
        <p:spPr bwMode="auto">
          <a:xfrm>
            <a:off x="218492" y="986265"/>
            <a:ext cx="11755016" cy="556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kumimoji="0" lang="en-US" alt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AWS Lambda is a compute service that lets you run code without provisioning or managing servers. </a:t>
            </a:r>
          </a:p>
          <a:p>
            <a:pPr algn="just" eaLnBrk="0" fontAlgn="base" hangingPunct="0">
              <a:lnSpc>
                <a:spcPct val="150000"/>
              </a:lnSpc>
              <a:spcBef>
                <a:spcPct val="0"/>
              </a:spcBef>
              <a:spcAft>
                <a:spcPct val="0"/>
              </a:spcAft>
            </a:pPr>
            <a:r>
              <a:rPr kumimoji="0" lang="en-US" alt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AWS Lambda executes your code only when needed and scales automatically, from a few requests per day to thousands per second.</a:t>
            </a:r>
          </a:p>
          <a:p>
            <a:pPr algn="just" eaLnBrk="0" fontAlgn="base" hangingPunct="0">
              <a:lnSpc>
                <a:spcPct val="150000"/>
              </a:lnSpc>
              <a:spcBef>
                <a:spcPct val="0"/>
              </a:spcBef>
              <a:spcAft>
                <a:spcPct val="0"/>
              </a:spcAft>
            </a:pPr>
            <a:r>
              <a:rPr kumimoji="0" lang="en-US" alt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code is executed based on the response of events in AWS services such as adding/removing files in S3 bucket, updating Amazon dynamo dB tables, HTTP request from Amazon API gateway etc.</a:t>
            </a:r>
            <a:endParaRPr kumimoji="0" lang="en-US" alt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eaLnBrk="0" fontAlgn="base" hangingPunct="0">
              <a:lnSpc>
                <a:spcPct val="150000"/>
              </a:lnSpc>
              <a:spcBef>
                <a:spcPct val="0"/>
              </a:spcBef>
              <a:spcAft>
                <a:spcPct val="0"/>
              </a:spcAft>
            </a:pPr>
            <a:r>
              <a:rPr kumimoji="0" lang="en-US" alt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You pay only for the compute time you consume - there is no charge when your code is not running.</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72BE35FD-D0A2-4528-9EA5-ED9EAEE20610}"/>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51888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285" y="1393336"/>
            <a:ext cx="10515600" cy="4351338"/>
          </a:xfrm>
        </p:spPr>
        <p:txBody>
          <a:bodyPr>
            <a:normAutofit/>
          </a:bodyPr>
          <a:lstStyle/>
          <a:p>
            <a:r>
              <a:rPr lang="en-US" b="1" dirty="0"/>
              <a:t>Billing based on Usage-</a:t>
            </a:r>
            <a:r>
              <a:rPr lang="en-US" dirty="0"/>
              <a:t>AWS Lambda gives the details of number of times a code was executed and time taken for execution, the memory consumed etc. AWS CloudWatch collects all the logs, which helps in understanding the execution flow and in the debugging of the code.</a:t>
            </a:r>
          </a:p>
          <a:p>
            <a:r>
              <a:rPr lang="en-US" b="1" dirty="0"/>
              <a:t>Multi Language Support-</a:t>
            </a:r>
            <a:r>
              <a:rPr lang="en-US" dirty="0"/>
              <a:t>AWS Lambda supports popular languages such as Node. js, Python, Java, C# and Go. These are widely used languages and any developer will find it easy to write code for AWS Lambda.</a:t>
            </a:r>
          </a:p>
          <a:p>
            <a:r>
              <a:rPr lang="en-US" b="1" dirty="0"/>
              <a:t>Ease of code authoring and deploying-</a:t>
            </a:r>
            <a:r>
              <a:rPr lang="en-US" dirty="0"/>
              <a:t>There are many options available for Lambda for authoring and deploying code. For writing your code, you can use AWS online editor, Visual Studio IDE, or Eclipse IDE. It also has support for serverless framework which makes writing and deploying of AWS Lambda code easy. Besides AWS console, we have AWS-cli to create and deploy code.</a:t>
            </a:r>
            <a:endParaRPr lang="en-US" b="1" dirty="0"/>
          </a:p>
          <a:p>
            <a:endParaRPr lang="en-US" b="1" dirty="0"/>
          </a:p>
          <a:p>
            <a:endParaRPr lang="en-US" b="1" dirty="0"/>
          </a:p>
        </p:txBody>
      </p:sp>
      <p:sp>
        <p:nvSpPr>
          <p:cNvPr id="2" name="Title 1"/>
          <p:cNvSpPr>
            <a:spLocks noGrp="1"/>
          </p:cNvSpPr>
          <p:nvPr>
            <p:ph type="title"/>
          </p:nvPr>
        </p:nvSpPr>
        <p:spPr>
          <a:xfrm>
            <a:off x="858715" y="417879"/>
            <a:ext cx="10515600" cy="619613"/>
          </a:xfrm>
        </p:spPr>
        <p:txBody>
          <a:bodyPr>
            <a:normAutofit/>
          </a:bodyPr>
          <a:lstStyle/>
          <a:p>
            <a:r>
              <a:rPr lang="en-US" sz="3400" b="1" dirty="0"/>
              <a:t>Advantages of using AWSLambda</a:t>
            </a:r>
          </a:p>
        </p:txBody>
      </p:sp>
      <p:sp>
        <p:nvSpPr>
          <p:cNvPr id="4" name="Footer Placeholder 3">
            <a:extLst>
              <a:ext uri="{FF2B5EF4-FFF2-40B4-BE49-F238E27FC236}">
                <a16:creationId xmlns:a16="http://schemas.microsoft.com/office/drawing/2014/main" id="{149EF04C-623A-4C4C-8752-DA1CDA904A4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629881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600" b="1" dirty="0"/>
              <a:t>Disadvantages of using AWS Lambda</a:t>
            </a:r>
          </a:p>
        </p:txBody>
      </p:sp>
      <p:sp>
        <p:nvSpPr>
          <p:cNvPr id="3" name="Content Placeholder 2"/>
          <p:cNvSpPr>
            <a:spLocks noGrp="1"/>
          </p:cNvSpPr>
          <p:nvPr>
            <p:ph idx="1"/>
          </p:nvPr>
        </p:nvSpPr>
        <p:spPr>
          <a:xfrm>
            <a:off x="858714" y="1280502"/>
            <a:ext cx="10852639" cy="4351338"/>
          </a:xfrm>
        </p:spPr>
        <p:txBody>
          <a:bodyPr>
            <a:normAutofit/>
          </a:bodyPr>
          <a:lstStyle/>
          <a:p>
            <a:pPr>
              <a:lnSpc>
                <a:spcPct val="150000"/>
              </a:lnSpc>
            </a:pPr>
            <a:r>
              <a:rPr lang="en-US" dirty="0"/>
              <a:t>It is not suitable for small projects.</a:t>
            </a:r>
          </a:p>
          <a:p>
            <a:pPr>
              <a:lnSpc>
                <a:spcPct val="150000"/>
              </a:lnSpc>
            </a:pPr>
            <a:r>
              <a:rPr lang="en-US" dirty="0"/>
              <a:t>You need to carefully analyze your code and decide the memory and timeout. Incase if your function needs more time than what is allocated, it will get terminated as per the timeout specified on it and the code will not be fully executed.</a:t>
            </a:r>
          </a:p>
          <a:p>
            <a:pPr>
              <a:lnSpc>
                <a:spcPct val="150000"/>
              </a:lnSpc>
            </a:pPr>
            <a:r>
              <a:rPr lang="en-US" dirty="0"/>
              <a:t>Since AWS Lambda relies completely on AWS for the infrastructure, you cannot install anything additional software if your code demands it.</a:t>
            </a:r>
          </a:p>
        </p:txBody>
      </p:sp>
      <p:sp>
        <p:nvSpPr>
          <p:cNvPr id="4" name="Footer Placeholder 3">
            <a:extLst>
              <a:ext uri="{FF2B5EF4-FFF2-40B4-BE49-F238E27FC236}">
                <a16:creationId xmlns:a16="http://schemas.microsoft.com/office/drawing/2014/main" id="{B6C97072-B764-4DD7-8375-1B5663207822}"/>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107126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F248-8CB9-4CDF-8776-480CE836E17D}"/>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204AA7E-512D-4FE2-95EC-1D06CE374713}"/>
              </a:ext>
            </a:extLst>
          </p:cNvPr>
          <p:cNvSpPr>
            <a:spLocks noGrp="1"/>
          </p:cNvSpPr>
          <p:nvPr>
            <p:ph idx="1"/>
          </p:nvPr>
        </p:nvSpPr>
        <p:spPr/>
        <p:txBody>
          <a:bodyPr/>
          <a:lstStyle/>
          <a:p>
            <a:r>
              <a:rPr lang="en-US" b="1" dirty="0"/>
              <a:t>AWS Lambda</a:t>
            </a:r>
            <a:r>
              <a:rPr lang="en-US" dirty="0"/>
              <a:t> is a service which computes the code without any server. </a:t>
            </a:r>
          </a:p>
          <a:p>
            <a:r>
              <a:rPr lang="en-US" dirty="0"/>
              <a:t>It is said to be serverless compute. </a:t>
            </a:r>
          </a:p>
          <a:p>
            <a:r>
              <a:rPr lang="en-US" dirty="0"/>
              <a:t>The code is executed based on the response of events in AWS services such as adding/removing files in S3 bucket, updating Amazon DynamoDB tables, HTTP request from Amazon API Gateway etc.</a:t>
            </a:r>
            <a:endParaRPr lang="en-IN" dirty="0"/>
          </a:p>
        </p:txBody>
      </p:sp>
      <p:sp>
        <p:nvSpPr>
          <p:cNvPr id="4" name="Footer Placeholder 3">
            <a:extLst>
              <a:ext uri="{FF2B5EF4-FFF2-40B4-BE49-F238E27FC236}">
                <a16:creationId xmlns:a16="http://schemas.microsoft.com/office/drawing/2014/main" id="{21F877FE-9A1F-409F-BABD-A78E26D41F4E}"/>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23101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CE57-59AD-47D2-97E7-A256EB7A3202}"/>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590CAA7C-156A-46FE-A023-81A804A4101C}"/>
              </a:ext>
            </a:extLst>
          </p:cNvPr>
          <p:cNvSpPr>
            <a:spLocks noGrp="1"/>
          </p:cNvSpPr>
          <p:nvPr>
            <p:ph idx="1"/>
          </p:nvPr>
        </p:nvSpPr>
        <p:spPr/>
        <p:txBody>
          <a:bodyPr>
            <a:normAutofit fontScale="92500"/>
          </a:bodyPr>
          <a:lstStyle/>
          <a:p>
            <a:pPr marL="457200" indent="-457200">
              <a:buFont typeface="+mj-lt"/>
              <a:buAutoNum type="arabicPeriod"/>
            </a:pPr>
            <a:r>
              <a:rPr lang="en-IN" dirty="0">
                <a:hlinkClick r:id="rId2"/>
              </a:rPr>
              <a:t>https://docs.aws.amazon.com/lambda/latest/dg/getting-started.html</a:t>
            </a:r>
            <a:endParaRPr lang="en-IN" dirty="0"/>
          </a:p>
          <a:p>
            <a:pPr marL="457200" indent="-457200">
              <a:buFont typeface="+mj-lt"/>
              <a:buAutoNum type="arabicPeriod"/>
            </a:pPr>
            <a:r>
              <a:rPr lang="en-IN" dirty="0">
                <a:hlinkClick r:id="rId3"/>
              </a:rPr>
              <a:t>https://medium.com/@md.tarikulislamjuel/aws-iot-core-rule-lambda-dynamodb-8f6dd993bc3f</a:t>
            </a:r>
            <a:endParaRPr lang="en-IN" dirty="0"/>
          </a:p>
          <a:p>
            <a:pPr marL="457200" indent="-457200">
              <a:buFont typeface="+mj-lt"/>
              <a:buAutoNum type="arabicPeriod"/>
            </a:pPr>
            <a:r>
              <a:rPr lang="en-IN" dirty="0">
                <a:hlinkClick r:id="rId3"/>
              </a:rPr>
              <a:t>https://medium.com/@md.tarikulislamjuel/aws-iot-core-rule-lambda-dynamodb-8f6dd993bc3f</a:t>
            </a:r>
            <a:endParaRPr lang="en-IN" dirty="0"/>
          </a:p>
          <a:p>
            <a:pPr marL="457200" indent="-457200">
              <a:buFont typeface="+mj-lt"/>
              <a:buAutoNum type="arabicPeriod"/>
            </a:pPr>
            <a:r>
              <a:rPr lang="en-IN" dirty="0">
                <a:hlinkClick r:id="rId4"/>
              </a:rPr>
              <a:t>https://www.workfall.com/learning/blog/how-to-do-event-driven-programming-using-aws-lambda-with-amazon-kinesis-streams/</a:t>
            </a:r>
            <a:endParaRPr lang="en-IN" dirty="0"/>
          </a:p>
          <a:p>
            <a:pPr marL="457200" indent="-457200">
              <a:buFont typeface="+mj-lt"/>
              <a:buAutoNum type="arabicPeriod"/>
            </a:pPr>
            <a:r>
              <a:rPr lang="en-IN" dirty="0">
                <a:hlinkClick r:id="rId5"/>
              </a:rPr>
              <a:t>https://www.workfall.com/learning/blog/send-s3-event-notification-email-using-lambda-and-ses/</a:t>
            </a:r>
            <a:endParaRPr lang="en-IN" dirty="0"/>
          </a:p>
          <a:p>
            <a:pPr marL="457200" indent="-457200">
              <a:buFont typeface="+mj-lt"/>
              <a:buAutoNum type="arabicPeriod"/>
            </a:pPr>
            <a:r>
              <a:rPr lang="en-IN" dirty="0">
                <a:hlinkClick r:id="rId6"/>
              </a:rPr>
              <a:t>https://medium.com/coinmonks/alexa-custom-skill-with-aws-lambda-to-control-iot-device-68f37beac3fb</a:t>
            </a:r>
            <a:endParaRPr lang="en-IN" dirty="0"/>
          </a:p>
          <a:p>
            <a:pPr marL="457200" indent="-457200">
              <a:buFont typeface="+mj-lt"/>
              <a:buAutoNum type="arabicPeriod"/>
            </a:pPr>
            <a:r>
              <a:rPr lang="en-IN" dirty="0">
                <a:hlinkClick r:id="rId7"/>
              </a:rPr>
              <a:t>https://www.ourtutorials.in/iot/iot_levels.php#google_vignette</a:t>
            </a: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
        <p:nvSpPr>
          <p:cNvPr id="4" name="Footer Placeholder 3">
            <a:extLst>
              <a:ext uri="{FF2B5EF4-FFF2-40B4-BE49-F238E27FC236}">
                <a16:creationId xmlns:a16="http://schemas.microsoft.com/office/drawing/2014/main" id="{0462C20B-DC83-4EF7-A4D6-463D3C394BB4}"/>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34525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175" y="2633763"/>
            <a:ext cx="9127602" cy="1325563"/>
          </a:xfrm>
        </p:spPr>
        <p:txBody>
          <a:bodyPr/>
          <a:lstStyle/>
          <a:p>
            <a:r>
              <a:rPr lang="en-US" dirty="0"/>
              <a:t>Thank you and no questions please. </a:t>
            </a:r>
          </a:p>
        </p:txBody>
      </p:sp>
    </p:spTree>
    <p:extLst>
      <p:ext uri="{BB962C8B-B14F-4D97-AF65-F5344CB8AC3E}">
        <p14:creationId xmlns:p14="http://schemas.microsoft.com/office/powerpoint/2010/main" val="211328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38199"/>
            <a:ext cx="10515600" cy="619613"/>
          </a:xfrm>
        </p:spPr>
        <p:txBody>
          <a:bodyPr>
            <a:normAutofit/>
          </a:bodyPr>
          <a:lstStyle/>
          <a:p>
            <a:r>
              <a:rPr lang="en-US" sz="3400" b="1" dirty="0"/>
              <a:t>Data back up using AWS lambda- Demonstration </a:t>
            </a:r>
          </a:p>
        </p:txBody>
      </p:sp>
      <p:pic>
        <p:nvPicPr>
          <p:cNvPr id="5" name="Picture 4"/>
          <p:cNvPicPr>
            <a:picLocks noChangeAspect="1"/>
          </p:cNvPicPr>
          <p:nvPr/>
        </p:nvPicPr>
        <p:blipFill>
          <a:blip r:embed="rId2"/>
          <a:stretch>
            <a:fillRect/>
          </a:stretch>
        </p:blipFill>
        <p:spPr>
          <a:xfrm>
            <a:off x="456780" y="1328043"/>
            <a:ext cx="10170290" cy="4834218"/>
          </a:xfrm>
          <a:prstGeom prst="rect">
            <a:avLst/>
          </a:prstGeom>
        </p:spPr>
      </p:pic>
      <p:sp>
        <p:nvSpPr>
          <p:cNvPr id="3" name="Footer Placeholder 2">
            <a:extLst>
              <a:ext uri="{FF2B5EF4-FFF2-40B4-BE49-F238E27FC236}">
                <a16:creationId xmlns:a16="http://schemas.microsoft.com/office/drawing/2014/main" id="{61A3C644-6C40-480E-985F-64A9CF899F74}"/>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58123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1 Create function</a:t>
            </a:r>
          </a:p>
        </p:txBody>
      </p:sp>
      <p:pic>
        <p:nvPicPr>
          <p:cNvPr id="3" name="Picture 2"/>
          <p:cNvPicPr>
            <a:picLocks noChangeAspect="1"/>
          </p:cNvPicPr>
          <p:nvPr/>
        </p:nvPicPr>
        <p:blipFill>
          <a:blip r:embed="rId2"/>
          <a:stretch>
            <a:fillRect/>
          </a:stretch>
        </p:blipFill>
        <p:spPr>
          <a:xfrm>
            <a:off x="364619" y="1179442"/>
            <a:ext cx="10968666" cy="4837045"/>
          </a:xfrm>
          <a:prstGeom prst="rect">
            <a:avLst/>
          </a:prstGeom>
        </p:spPr>
      </p:pic>
      <p:sp>
        <p:nvSpPr>
          <p:cNvPr id="4" name="Footer Placeholder 3">
            <a:extLst>
              <a:ext uri="{FF2B5EF4-FFF2-40B4-BE49-F238E27FC236}">
                <a16:creationId xmlns:a16="http://schemas.microsoft.com/office/drawing/2014/main" id="{F70066A1-B993-4A30-A00A-134ACA3B9E54}"/>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877061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Keep all other options default, click create function</a:t>
            </a:r>
          </a:p>
        </p:txBody>
      </p:sp>
      <p:pic>
        <p:nvPicPr>
          <p:cNvPr id="4" name="Picture 3"/>
          <p:cNvPicPr>
            <a:picLocks noChangeAspect="1"/>
          </p:cNvPicPr>
          <p:nvPr/>
        </p:nvPicPr>
        <p:blipFill>
          <a:blip r:embed="rId2"/>
          <a:stretch>
            <a:fillRect/>
          </a:stretch>
        </p:blipFill>
        <p:spPr>
          <a:xfrm>
            <a:off x="788210" y="1142801"/>
            <a:ext cx="10615580" cy="4886937"/>
          </a:xfrm>
          <a:prstGeom prst="rect">
            <a:avLst/>
          </a:prstGeom>
        </p:spPr>
      </p:pic>
      <p:sp>
        <p:nvSpPr>
          <p:cNvPr id="3" name="Footer Placeholder 2">
            <a:extLst>
              <a:ext uri="{FF2B5EF4-FFF2-40B4-BE49-F238E27FC236}">
                <a16:creationId xmlns:a16="http://schemas.microsoft.com/office/drawing/2014/main" id="{07B717CA-AD1A-4E4D-A3C3-609347FCA6EC}"/>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493854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Lambda Function created</a:t>
            </a:r>
          </a:p>
        </p:txBody>
      </p:sp>
      <p:pic>
        <p:nvPicPr>
          <p:cNvPr id="3" name="Picture 2"/>
          <p:cNvPicPr>
            <a:picLocks noChangeAspect="1"/>
          </p:cNvPicPr>
          <p:nvPr/>
        </p:nvPicPr>
        <p:blipFill>
          <a:blip r:embed="rId2"/>
          <a:stretch>
            <a:fillRect/>
          </a:stretch>
        </p:blipFill>
        <p:spPr>
          <a:xfrm>
            <a:off x="438378" y="953138"/>
            <a:ext cx="10650169" cy="5587789"/>
          </a:xfrm>
          <a:prstGeom prst="rect">
            <a:avLst/>
          </a:prstGeom>
        </p:spPr>
      </p:pic>
      <p:sp>
        <p:nvSpPr>
          <p:cNvPr id="4" name="Footer Placeholder 3">
            <a:extLst>
              <a:ext uri="{FF2B5EF4-FFF2-40B4-BE49-F238E27FC236}">
                <a16:creationId xmlns:a16="http://schemas.microsoft.com/office/drawing/2014/main" id="{DFA5E7F0-9B40-4DB5-814D-561C5D24755C}"/>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408425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Select code tab and write a desired code.</a:t>
            </a:r>
          </a:p>
        </p:txBody>
      </p:sp>
      <p:pic>
        <p:nvPicPr>
          <p:cNvPr id="3" name="Picture 2"/>
          <p:cNvPicPr>
            <a:picLocks noChangeAspect="1"/>
          </p:cNvPicPr>
          <p:nvPr/>
        </p:nvPicPr>
        <p:blipFill>
          <a:blip r:embed="rId2"/>
          <a:stretch>
            <a:fillRect/>
          </a:stretch>
        </p:blipFill>
        <p:spPr>
          <a:xfrm>
            <a:off x="690149" y="1192697"/>
            <a:ext cx="10684166" cy="4721570"/>
          </a:xfrm>
          <a:prstGeom prst="rect">
            <a:avLst/>
          </a:prstGeom>
        </p:spPr>
      </p:pic>
      <p:sp>
        <p:nvSpPr>
          <p:cNvPr id="4" name="Footer Placeholder 3">
            <a:extLst>
              <a:ext uri="{FF2B5EF4-FFF2-40B4-BE49-F238E27FC236}">
                <a16:creationId xmlns:a16="http://schemas.microsoft.com/office/drawing/2014/main" id="{3C41631B-09B3-4B41-B9E3-88850C18F0EA}"/>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52282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6494"/>
            <a:ext cx="10058400" cy="930916"/>
          </a:xfrm>
        </p:spPr>
        <p:txBody>
          <a:bodyPr/>
          <a:lstStyle/>
          <a:p>
            <a:pPr algn="ctr"/>
            <a:r>
              <a:rPr lang="en-US" b="1" dirty="0"/>
              <a:t>How AWS Lambda Works?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861392"/>
            <a:ext cx="9322904" cy="2894218"/>
          </a:xfrm>
        </p:spPr>
      </p:pic>
      <p:sp>
        <p:nvSpPr>
          <p:cNvPr id="8" name="Footer Placeholder 7">
            <a:extLst>
              <a:ext uri="{FF2B5EF4-FFF2-40B4-BE49-F238E27FC236}">
                <a16:creationId xmlns:a16="http://schemas.microsoft.com/office/drawing/2014/main" id="{64C87FBF-52C6-4170-A6DB-3C44E10C38F5}"/>
              </a:ext>
            </a:extLst>
          </p:cNvPr>
          <p:cNvSpPr>
            <a:spLocks noGrp="1"/>
          </p:cNvSpPr>
          <p:nvPr>
            <p:ph type="ftr" sz="quarter" idx="11"/>
          </p:nvPr>
        </p:nvSpPr>
        <p:spPr/>
        <p:txBody>
          <a:bodyPr/>
          <a:lstStyle/>
          <a:p>
            <a:r>
              <a:rPr lang="en-US"/>
              <a:t>PG- DBDA IACSD Akurdi </a:t>
            </a:r>
            <a:endParaRPr lang="en-US" dirty="0"/>
          </a:p>
        </p:txBody>
      </p:sp>
      <p:sp>
        <p:nvSpPr>
          <p:cNvPr id="7" name="Content Placeholder 6">
            <a:extLst>
              <a:ext uri="{FF2B5EF4-FFF2-40B4-BE49-F238E27FC236}">
                <a16:creationId xmlns:a16="http://schemas.microsoft.com/office/drawing/2014/main" id="{631FE7D6-8C2B-4F1F-AFAB-F278067F469A}"/>
              </a:ext>
            </a:extLst>
          </p:cNvPr>
          <p:cNvSpPr>
            <a:spLocks noGrp="1"/>
          </p:cNvSpPr>
          <p:nvPr>
            <p:ph sz="quarter" idx="4294967295"/>
          </p:nvPr>
        </p:nvSpPr>
        <p:spPr>
          <a:xfrm>
            <a:off x="324678" y="3755610"/>
            <a:ext cx="11542644" cy="4508500"/>
          </a:xfrm>
        </p:spPr>
        <p:txBody>
          <a:bodyPr>
            <a:normAutofit/>
          </a:bodyPr>
          <a:lstStyle/>
          <a:p>
            <a:r>
              <a:rPr lang="en-US" b="1" dirty="0"/>
              <a:t>Step 1 −</a:t>
            </a:r>
            <a:r>
              <a:rPr lang="en-US" dirty="0"/>
              <a:t> Upload AWS lambda code in any of languages AWS lambda supports</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a:t>
            </a:r>
          </a:p>
          <a:p>
            <a:r>
              <a:rPr lang="en-US" b="1" dirty="0"/>
              <a:t>Step 4 −</a:t>
            </a:r>
            <a:r>
              <a:rPr lang="en-US" dirty="0"/>
              <a:t> Executes AWS Lambda Code only when triggered by AWS services under the scenarios such as −User uploads files in S3 bucket</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3637240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Select configuration tab.</a:t>
            </a:r>
          </a:p>
        </p:txBody>
      </p:sp>
      <p:pic>
        <p:nvPicPr>
          <p:cNvPr id="3" name="Picture 2"/>
          <p:cNvPicPr>
            <a:picLocks noChangeAspect="1"/>
          </p:cNvPicPr>
          <p:nvPr/>
        </p:nvPicPr>
        <p:blipFill>
          <a:blip r:embed="rId2"/>
          <a:stretch>
            <a:fillRect/>
          </a:stretch>
        </p:blipFill>
        <p:spPr>
          <a:xfrm>
            <a:off x="583460" y="1037492"/>
            <a:ext cx="10790855" cy="5052498"/>
          </a:xfrm>
          <a:prstGeom prst="rect">
            <a:avLst/>
          </a:prstGeom>
        </p:spPr>
      </p:pic>
      <p:sp>
        <p:nvSpPr>
          <p:cNvPr id="4" name="Footer Placeholder 3">
            <a:extLst>
              <a:ext uri="{FF2B5EF4-FFF2-40B4-BE49-F238E27FC236}">
                <a16:creationId xmlns:a16="http://schemas.microsoft.com/office/drawing/2014/main" id="{0104883B-CDB3-42C5-B796-2306EBDFAA92}"/>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96460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Choose sufficient time and memory for input file processing</a:t>
            </a:r>
          </a:p>
        </p:txBody>
      </p:sp>
      <p:pic>
        <p:nvPicPr>
          <p:cNvPr id="3" name="Picture 2"/>
          <p:cNvPicPr>
            <a:picLocks noChangeAspect="1"/>
          </p:cNvPicPr>
          <p:nvPr/>
        </p:nvPicPr>
        <p:blipFill>
          <a:blip r:embed="rId2"/>
          <a:stretch>
            <a:fillRect/>
          </a:stretch>
        </p:blipFill>
        <p:spPr>
          <a:xfrm>
            <a:off x="514742" y="919067"/>
            <a:ext cx="9517153" cy="5335959"/>
          </a:xfrm>
          <a:prstGeom prst="rect">
            <a:avLst/>
          </a:prstGeom>
        </p:spPr>
      </p:pic>
      <p:sp>
        <p:nvSpPr>
          <p:cNvPr id="4" name="Footer Placeholder 3">
            <a:extLst>
              <a:ext uri="{FF2B5EF4-FFF2-40B4-BE49-F238E27FC236}">
                <a16:creationId xmlns:a16="http://schemas.microsoft.com/office/drawing/2014/main" id="{89068F7D-201A-4159-9189-331DD9FDF4B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733576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Timeout set to 10 min, max 15 minutes allowed.</a:t>
            </a:r>
          </a:p>
        </p:txBody>
      </p:sp>
      <p:pic>
        <p:nvPicPr>
          <p:cNvPr id="3" name="Picture 2"/>
          <p:cNvPicPr>
            <a:picLocks noChangeAspect="1"/>
          </p:cNvPicPr>
          <p:nvPr/>
        </p:nvPicPr>
        <p:blipFill>
          <a:blip r:embed="rId2"/>
          <a:stretch>
            <a:fillRect/>
          </a:stretch>
        </p:blipFill>
        <p:spPr>
          <a:xfrm>
            <a:off x="540538" y="997361"/>
            <a:ext cx="11110923" cy="5372566"/>
          </a:xfrm>
          <a:prstGeom prst="rect">
            <a:avLst/>
          </a:prstGeom>
        </p:spPr>
      </p:pic>
      <p:sp>
        <p:nvSpPr>
          <p:cNvPr id="4" name="Footer Placeholder 3">
            <a:extLst>
              <a:ext uri="{FF2B5EF4-FFF2-40B4-BE49-F238E27FC236}">
                <a16:creationId xmlns:a16="http://schemas.microsoft.com/office/drawing/2014/main" id="{FE214251-D825-4B03-A02B-AA089C7EDE31}"/>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702309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Select role and click on role name </a:t>
            </a:r>
          </a:p>
        </p:txBody>
      </p:sp>
      <p:pic>
        <p:nvPicPr>
          <p:cNvPr id="3" name="Picture 2"/>
          <p:cNvPicPr>
            <a:picLocks noChangeAspect="1"/>
          </p:cNvPicPr>
          <p:nvPr/>
        </p:nvPicPr>
        <p:blipFill>
          <a:blip r:embed="rId2"/>
          <a:stretch>
            <a:fillRect/>
          </a:stretch>
        </p:blipFill>
        <p:spPr>
          <a:xfrm>
            <a:off x="758811" y="928704"/>
            <a:ext cx="10154543" cy="5048026"/>
          </a:xfrm>
          <a:prstGeom prst="rect">
            <a:avLst/>
          </a:prstGeom>
        </p:spPr>
      </p:pic>
      <p:sp>
        <p:nvSpPr>
          <p:cNvPr id="4" name="Footer Placeholder 3">
            <a:extLst>
              <a:ext uri="{FF2B5EF4-FFF2-40B4-BE49-F238E27FC236}">
                <a16:creationId xmlns:a16="http://schemas.microsoft.com/office/drawing/2014/main" id="{DE20A477-6EB4-4F28-954B-AE13A18BE649}"/>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00680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32" y="255833"/>
            <a:ext cx="10515600" cy="619613"/>
          </a:xfrm>
        </p:spPr>
        <p:txBody>
          <a:bodyPr>
            <a:normAutofit/>
          </a:bodyPr>
          <a:lstStyle/>
          <a:p>
            <a:r>
              <a:rPr lang="en-US" sz="3400" b="1" dirty="0"/>
              <a:t>Choose add permissions</a:t>
            </a:r>
          </a:p>
        </p:txBody>
      </p:sp>
      <p:pic>
        <p:nvPicPr>
          <p:cNvPr id="3" name="Picture 2"/>
          <p:cNvPicPr>
            <a:picLocks noChangeAspect="1"/>
          </p:cNvPicPr>
          <p:nvPr/>
        </p:nvPicPr>
        <p:blipFill>
          <a:blip r:embed="rId2"/>
          <a:stretch>
            <a:fillRect/>
          </a:stretch>
        </p:blipFill>
        <p:spPr>
          <a:xfrm>
            <a:off x="146132" y="993913"/>
            <a:ext cx="11424901" cy="4863549"/>
          </a:xfrm>
          <a:prstGeom prst="rect">
            <a:avLst/>
          </a:prstGeom>
        </p:spPr>
      </p:pic>
      <p:sp>
        <p:nvSpPr>
          <p:cNvPr id="4" name="Footer Placeholder 3">
            <a:extLst>
              <a:ext uri="{FF2B5EF4-FFF2-40B4-BE49-F238E27FC236}">
                <a16:creationId xmlns:a16="http://schemas.microsoft.com/office/drawing/2014/main" id="{CA782ED4-D491-4CC9-90F1-2E84465B7D43}"/>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782476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Choose create policy from drop down options.</a:t>
            </a:r>
          </a:p>
        </p:txBody>
      </p:sp>
      <p:pic>
        <p:nvPicPr>
          <p:cNvPr id="4" name="Picture 3"/>
          <p:cNvPicPr>
            <a:picLocks noChangeAspect="1"/>
          </p:cNvPicPr>
          <p:nvPr/>
        </p:nvPicPr>
        <p:blipFill>
          <a:blip r:embed="rId2"/>
          <a:stretch>
            <a:fillRect/>
          </a:stretch>
        </p:blipFill>
        <p:spPr>
          <a:xfrm>
            <a:off x="597693" y="1866764"/>
            <a:ext cx="10996613" cy="3124471"/>
          </a:xfrm>
          <a:prstGeom prst="rect">
            <a:avLst/>
          </a:prstGeom>
        </p:spPr>
      </p:pic>
      <p:sp>
        <p:nvSpPr>
          <p:cNvPr id="3" name="Footer Placeholder 2">
            <a:extLst>
              <a:ext uri="{FF2B5EF4-FFF2-40B4-BE49-F238E27FC236}">
                <a16:creationId xmlns:a16="http://schemas.microsoft.com/office/drawing/2014/main" id="{F6F30D99-13F0-48EE-8E8A-B3166774D69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617631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Creating S3 bucket</a:t>
            </a:r>
          </a:p>
        </p:txBody>
      </p:sp>
      <p:pic>
        <p:nvPicPr>
          <p:cNvPr id="4" name="Picture 3"/>
          <p:cNvPicPr>
            <a:picLocks noChangeAspect="1"/>
          </p:cNvPicPr>
          <p:nvPr/>
        </p:nvPicPr>
        <p:blipFill>
          <a:blip r:embed="rId2"/>
          <a:stretch>
            <a:fillRect/>
          </a:stretch>
        </p:blipFill>
        <p:spPr>
          <a:xfrm>
            <a:off x="638908" y="1037492"/>
            <a:ext cx="10175630" cy="5138021"/>
          </a:xfrm>
          <a:prstGeom prst="rect">
            <a:avLst/>
          </a:prstGeom>
        </p:spPr>
      </p:pic>
      <p:sp>
        <p:nvSpPr>
          <p:cNvPr id="3" name="Footer Placeholder 2">
            <a:extLst>
              <a:ext uri="{FF2B5EF4-FFF2-40B4-BE49-F238E27FC236}">
                <a16:creationId xmlns:a16="http://schemas.microsoft.com/office/drawing/2014/main" id="{EF9660E6-EAFC-4FA5-B728-F5FF7C603C7E}"/>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516182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Create bucket , give relevant name </a:t>
            </a:r>
          </a:p>
        </p:txBody>
      </p:sp>
      <p:pic>
        <p:nvPicPr>
          <p:cNvPr id="10" name="Content Placeholder 9"/>
          <p:cNvPicPr>
            <a:picLocks noGrp="1" noChangeAspect="1"/>
          </p:cNvPicPr>
          <p:nvPr>
            <p:ph idx="1"/>
          </p:nvPr>
        </p:nvPicPr>
        <p:blipFill>
          <a:blip r:embed="rId2"/>
          <a:stretch>
            <a:fillRect/>
          </a:stretch>
        </p:blipFill>
        <p:spPr>
          <a:xfrm>
            <a:off x="1099931" y="1179444"/>
            <a:ext cx="10274384" cy="4731026"/>
          </a:xfrm>
          <a:prstGeom prst="rect">
            <a:avLst/>
          </a:prstGeom>
        </p:spPr>
      </p:pic>
      <p:sp>
        <p:nvSpPr>
          <p:cNvPr id="3" name="Footer Placeholder 2">
            <a:extLst>
              <a:ext uri="{FF2B5EF4-FFF2-40B4-BE49-F238E27FC236}">
                <a16:creationId xmlns:a16="http://schemas.microsoft.com/office/drawing/2014/main" id="{D94F4F76-733E-4813-B59D-B376BC091E68}"/>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527759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Keep other options default , select create bucket.</a:t>
            </a:r>
          </a:p>
        </p:txBody>
      </p:sp>
      <p:sp>
        <p:nvSpPr>
          <p:cNvPr id="3" name="Content Placeholder 2"/>
          <p:cNvSpPr>
            <a:spLocks noGrp="1"/>
          </p:cNvSpPr>
          <p:nvPr>
            <p:ph idx="1"/>
          </p:nvPr>
        </p:nvSpPr>
        <p:spPr>
          <a:xfrm>
            <a:off x="858715" y="1280502"/>
            <a:ext cx="10515600" cy="4351338"/>
          </a:xfrm>
        </p:spPr>
        <p:txBody>
          <a:bodyPr>
            <a:normAutofit/>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489265" y="1194101"/>
            <a:ext cx="10844020" cy="5029636"/>
          </a:xfrm>
          <a:prstGeom prst="rect">
            <a:avLst/>
          </a:prstGeom>
        </p:spPr>
      </p:pic>
      <p:sp>
        <p:nvSpPr>
          <p:cNvPr id="5" name="Footer Placeholder 4">
            <a:extLst>
              <a:ext uri="{FF2B5EF4-FFF2-40B4-BE49-F238E27FC236}">
                <a16:creationId xmlns:a16="http://schemas.microsoft.com/office/drawing/2014/main" id="{549C8F3E-1F97-49BD-BB91-487C44D55B9D}"/>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321687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180" y="437322"/>
            <a:ext cx="11790744" cy="5830956"/>
          </a:xfrm>
          <a:prstGeom prst="rect">
            <a:avLst/>
          </a:prstGeom>
        </p:spPr>
      </p:pic>
      <p:sp>
        <p:nvSpPr>
          <p:cNvPr id="2" name="Footer Placeholder 1">
            <a:extLst>
              <a:ext uri="{FF2B5EF4-FFF2-40B4-BE49-F238E27FC236}">
                <a16:creationId xmlns:a16="http://schemas.microsoft.com/office/drawing/2014/main" id="{2057582F-96EF-479C-A1E7-4537153B7E4A}"/>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92276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191" y="225287"/>
            <a:ext cx="10515600" cy="1325563"/>
          </a:xfrm>
        </p:spPr>
        <p:txBody>
          <a:bodyPr>
            <a:normAutofit/>
          </a:bodyPr>
          <a:lstStyle/>
          <a:p>
            <a:r>
              <a:rPr lang="en-US" sz="3200" b="1" dirty="0"/>
              <a:t>Pricing of AWS (Amazon Web Services) Lambda Function</a:t>
            </a:r>
            <a:br>
              <a:rPr lang="en-US" sz="3200" b="1" dirty="0"/>
            </a:br>
            <a:endParaRPr lang="en-US" sz="3200" dirty="0"/>
          </a:p>
        </p:txBody>
      </p:sp>
      <p:sp>
        <p:nvSpPr>
          <p:cNvPr id="4" name="Rectangle 3"/>
          <p:cNvSpPr/>
          <p:nvPr/>
        </p:nvSpPr>
        <p:spPr>
          <a:xfrm>
            <a:off x="389681" y="1874728"/>
            <a:ext cx="11412638" cy="3108543"/>
          </a:xfrm>
          <a:prstGeom prst="rect">
            <a:avLst/>
          </a:prstGeom>
        </p:spPr>
        <p:txBody>
          <a:bodyPr wrap="square">
            <a:spAutoFit/>
          </a:bodyPr>
          <a:lstStyle/>
          <a:p>
            <a:pPr marL="457200" indent="-457200">
              <a:buFont typeface="Arial" panose="020B0604020202020204" pitchFamily="34" charset="0"/>
              <a:buChar char="•"/>
            </a:pPr>
            <a:r>
              <a:rPr lang="en-US" sz="2800" dirty="0"/>
              <a:t>AWS lambda pricing is based on the no.of requests made to your function and the time it has taken to execute the function. </a:t>
            </a:r>
          </a:p>
          <a:p>
            <a:pPr marL="457200" indent="-457200">
              <a:buFont typeface="Arial" panose="020B0604020202020204" pitchFamily="34" charset="0"/>
              <a:buChar char="•"/>
            </a:pPr>
            <a:r>
              <a:rPr lang="en-US" sz="2800" dirty="0"/>
              <a:t>The following are the pricing factors to be considered for AWS Lambda. </a:t>
            </a:r>
          </a:p>
          <a:p>
            <a:pPr marL="457200" indent="-457200">
              <a:buFont typeface="Arial" panose="020B0604020202020204" pitchFamily="34" charset="0"/>
              <a:buChar char="•"/>
            </a:pPr>
            <a:r>
              <a:rPr lang="en-US" sz="2800" dirty="0"/>
              <a:t>As previously mentioned, with AWS Lambda user only pays for what he uses, factoring in the number of requests and duration of the execution of the code. </a:t>
            </a:r>
          </a:p>
          <a:p>
            <a:pPr marL="457200" indent="-457200">
              <a:buFont typeface="Arial" panose="020B0604020202020204" pitchFamily="34" charset="0"/>
              <a:buChar char="•"/>
            </a:pPr>
            <a:r>
              <a:rPr lang="en-US" sz="2800" dirty="0"/>
              <a:t>No charges are taken for creating lambda functions. </a:t>
            </a:r>
          </a:p>
        </p:txBody>
      </p:sp>
      <p:sp>
        <p:nvSpPr>
          <p:cNvPr id="3" name="Footer Placeholder 2">
            <a:extLst>
              <a:ext uri="{FF2B5EF4-FFF2-40B4-BE49-F238E27FC236}">
                <a16:creationId xmlns:a16="http://schemas.microsoft.com/office/drawing/2014/main" id="{48A87FF3-8C40-48DB-A08E-E9D76857328E}"/>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900374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Creating input and output folder </a:t>
            </a:r>
          </a:p>
        </p:txBody>
      </p:sp>
      <p:pic>
        <p:nvPicPr>
          <p:cNvPr id="4" name="Picture 3"/>
          <p:cNvPicPr>
            <a:picLocks noChangeAspect="1"/>
          </p:cNvPicPr>
          <p:nvPr/>
        </p:nvPicPr>
        <p:blipFill>
          <a:blip r:embed="rId2"/>
          <a:stretch>
            <a:fillRect/>
          </a:stretch>
        </p:blipFill>
        <p:spPr>
          <a:xfrm>
            <a:off x="0" y="1063996"/>
            <a:ext cx="12192000" cy="4846473"/>
          </a:xfrm>
          <a:prstGeom prst="rect">
            <a:avLst/>
          </a:prstGeom>
        </p:spPr>
      </p:pic>
      <p:sp>
        <p:nvSpPr>
          <p:cNvPr id="3" name="Footer Placeholder 2">
            <a:extLst>
              <a:ext uri="{FF2B5EF4-FFF2-40B4-BE49-F238E27FC236}">
                <a16:creationId xmlns:a16="http://schemas.microsoft.com/office/drawing/2014/main" id="{710F1405-43F5-41EB-A49B-8E56C33A569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16607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1" y="392167"/>
            <a:ext cx="10296938" cy="5664076"/>
          </a:xfrm>
          <a:prstGeom prst="rect">
            <a:avLst/>
          </a:prstGeom>
        </p:spPr>
      </p:pic>
      <p:sp>
        <p:nvSpPr>
          <p:cNvPr id="2" name="Footer Placeholder 1">
            <a:extLst>
              <a:ext uri="{FF2B5EF4-FFF2-40B4-BE49-F238E27FC236}">
                <a16:creationId xmlns:a16="http://schemas.microsoft.com/office/drawing/2014/main" id="{E8752DC6-3067-49D8-A850-B3F17AD3BA7A}"/>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850186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1" y="369305"/>
            <a:ext cx="9994020" cy="5726695"/>
          </a:xfrm>
          <a:prstGeom prst="rect">
            <a:avLst/>
          </a:prstGeom>
        </p:spPr>
      </p:pic>
      <p:sp>
        <p:nvSpPr>
          <p:cNvPr id="2" name="Footer Placeholder 1">
            <a:extLst>
              <a:ext uri="{FF2B5EF4-FFF2-40B4-BE49-F238E27FC236}">
                <a16:creationId xmlns:a16="http://schemas.microsoft.com/office/drawing/2014/main" id="{FF5B5F4A-63A1-4E00-9578-06F7440BD86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673454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pPr algn="ctr"/>
            <a:r>
              <a:rPr lang="en-US" sz="3400" b="1" dirty="0"/>
              <a:t>Folder created</a:t>
            </a:r>
          </a:p>
        </p:txBody>
      </p:sp>
      <p:pic>
        <p:nvPicPr>
          <p:cNvPr id="4" name="Content Placeholder 3"/>
          <p:cNvPicPr>
            <a:picLocks noGrp="1" noChangeAspect="1"/>
          </p:cNvPicPr>
          <p:nvPr>
            <p:ph idx="1"/>
          </p:nvPr>
        </p:nvPicPr>
        <p:blipFill>
          <a:blip r:embed="rId2"/>
          <a:stretch>
            <a:fillRect/>
          </a:stretch>
        </p:blipFill>
        <p:spPr>
          <a:xfrm>
            <a:off x="858838" y="1037493"/>
            <a:ext cx="10515600" cy="4965742"/>
          </a:xfrm>
          <a:prstGeom prst="rect">
            <a:avLst/>
          </a:prstGeom>
        </p:spPr>
      </p:pic>
      <p:sp>
        <p:nvSpPr>
          <p:cNvPr id="3" name="Footer Placeholder 2">
            <a:extLst>
              <a:ext uri="{FF2B5EF4-FFF2-40B4-BE49-F238E27FC236}">
                <a16:creationId xmlns:a16="http://schemas.microsoft.com/office/drawing/2014/main" id="{E8C46FFF-2739-487E-8E9A-3EDA52F3ADA2}"/>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620585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Upload input file in input folder</a:t>
            </a:r>
          </a:p>
        </p:txBody>
      </p:sp>
      <p:pic>
        <p:nvPicPr>
          <p:cNvPr id="4" name="Picture 3"/>
          <p:cNvPicPr>
            <a:picLocks noChangeAspect="1"/>
          </p:cNvPicPr>
          <p:nvPr/>
        </p:nvPicPr>
        <p:blipFill>
          <a:blip r:embed="rId2"/>
          <a:stretch>
            <a:fillRect/>
          </a:stretch>
        </p:blipFill>
        <p:spPr>
          <a:xfrm>
            <a:off x="304778" y="1886673"/>
            <a:ext cx="11651870" cy="4073679"/>
          </a:xfrm>
          <a:prstGeom prst="rect">
            <a:avLst/>
          </a:prstGeom>
        </p:spPr>
      </p:pic>
      <p:sp>
        <p:nvSpPr>
          <p:cNvPr id="3" name="Footer Placeholder 2">
            <a:extLst>
              <a:ext uri="{FF2B5EF4-FFF2-40B4-BE49-F238E27FC236}">
                <a16:creationId xmlns:a16="http://schemas.microsoft.com/office/drawing/2014/main" id="{978E331D-C2C2-4578-A419-CDF53104359B}"/>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621450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6101" y="769389"/>
            <a:ext cx="8039797" cy="5319221"/>
          </a:xfrm>
          <a:prstGeom prst="rect">
            <a:avLst/>
          </a:prstGeom>
        </p:spPr>
      </p:pic>
      <p:sp>
        <p:nvSpPr>
          <p:cNvPr id="2" name="Footer Placeholder 1">
            <a:extLst>
              <a:ext uri="{FF2B5EF4-FFF2-40B4-BE49-F238E27FC236}">
                <a16:creationId xmlns:a16="http://schemas.microsoft.com/office/drawing/2014/main" id="{ACA41D9B-C0D0-4C19-BF5B-1028C53FCE33}"/>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94493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0520" y="1799402"/>
            <a:ext cx="11371085" cy="3640699"/>
          </a:xfrm>
          <a:prstGeom prst="rect">
            <a:avLst/>
          </a:prstGeom>
        </p:spPr>
      </p:pic>
      <p:sp>
        <p:nvSpPr>
          <p:cNvPr id="4" name="Title 3"/>
          <p:cNvSpPr>
            <a:spLocks noGrp="1"/>
          </p:cNvSpPr>
          <p:nvPr>
            <p:ph type="title"/>
          </p:nvPr>
        </p:nvSpPr>
        <p:spPr>
          <a:xfrm>
            <a:off x="838200" y="365126"/>
            <a:ext cx="10515600" cy="873366"/>
          </a:xfrm>
        </p:spPr>
        <p:txBody>
          <a:bodyPr/>
          <a:lstStyle/>
          <a:p>
            <a:r>
              <a:rPr lang="en-US" dirty="0"/>
              <a:t>Go to lambda services</a:t>
            </a:r>
          </a:p>
        </p:txBody>
      </p:sp>
      <p:sp>
        <p:nvSpPr>
          <p:cNvPr id="2" name="Footer Placeholder 1">
            <a:extLst>
              <a:ext uri="{FF2B5EF4-FFF2-40B4-BE49-F238E27FC236}">
                <a16:creationId xmlns:a16="http://schemas.microsoft.com/office/drawing/2014/main" id="{A6C2C641-F5C6-445D-A382-DC64144672E0}"/>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70001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Advantages of using AWS Lambda</a:t>
            </a:r>
          </a:p>
        </p:txBody>
      </p:sp>
      <p:sp>
        <p:nvSpPr>
          <p:cNvPr id="3" name="Content Placeholder 2"/>
          <p:cNvSpPr>
            <a:spLocks noGrp="1"/>
          </p:cNvSpPr>
          <p:nvPr>
            <p:ph idx="1"/>
          </p:nvPr>
        </p:nvSpPr>
        <p:spPr>
          <a:xfrm>
            <a:off x="858715" y="1280502"/>
            <a:ext cx="10515600" cy="4351338"/>
          </a:xfrm>
        </p:spPr>
        <p:txBody>
          <a:bodyPr>
            <a:normAutofit/>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529107" y="388356"/>
            <a:ext cx="11133785" cy="5681139"/>
          </a:xfrm>
          <a:prstGeom prst="rect">
            <a:avLst/>
          </a:prstGeom>
        </p:spPr>
      </p:pic>
      <p:sp>
        <p:nvSpPr>
          <p:cNvPr id="5" name="Footer Placeholder 4">
            <a:extLst>
              <a:ext uri="{FF2B5EF4-FFF2-40B4-BE49-F238E27FC236}">
                <a16:creationId xmlns:a16="http://schemas.microsoft.com/office/drawing/2014/main" id="{A5E9373D-DAAA-4445-9C9C-D7FB7485DDE5}"/>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4101691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Copy key</a:t>
            </a:r>
          </a:p>
        </p:txBody>
      </p:sp>
      <p:sp>
        <p:nvSpPr>
          <p:cNvPr id="3" name="Content Placeholder 2"/>
          <p:cNvSpPr>
            <a:spLocks noGrp="1"/>
          </p:cNvSpPr>
          <p:nvPr>
            <p:ph idx="1"/>
          </p:nvPr>
        </p:nvSpPr>
        <p:spPr>
          <a:xfrm>
            <a:off x="858715" y="1280502"/>
            <a:ext cx="10515600" cy="4351338"/>
          </a:xfrm>
        </p:spPr>
        <p:txBody>
          <a:bodyPr>
            <a:normAutofit/>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294953" y="1051057"/>
            <a:ext cx="11324301" cy="4899169"/>
          </a:xfrm>
          <a:prstGeom prst="rect">
            <a:avLst/>
          </a:prstGeom>
        </p:spPr>
      </p:pic>
      <p:sp>
        <p:nvSpPr>
          <p:cNvPr id="5" name="Footer Placeholder 4">
            <a:extLst>
              <a:ext uri="{FF2B5EF4-FFF2-40B4-BE49-F238E27FC236}">
                <a16:creationId xmlns:a16="http://schemas.microsoft.com/office/drawing/2014/main" id="{1C8AFA88-7DDE-423A-A8C6-4F1CBB6AB183}"/>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998853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Update file name and key with path in the code</a:t>
            </a:r>
          </a:p>
        </p:txBody>
      </p:sp>
      <p:pic>
        <p:nvPicPr>
          <p:cNvPr id="4" name="Picture 3"/>
          <p:cNvPicPr>
            <a:picLocks noChangeAspect="1"/>
          </p:cNvPicPr>
          <p:nvPr/>
        </p:nvPicPr>
        <p:blipFill>
          <a:blip r:embed="rId2"/>
          <a:stretch>
            <a:fillRect/>
          </a:stretch>
        </p:blipFill>
        <p:spPr>
          <a:xfrm>
            <a:off x="739195" y="1037492"/>
            <a:ext cx="9716769" cy="4939238"/>
          </a:xfrm>
          <a:prstGeom prst="rect">
            <a:avLst/>
          </a:prstGeom>
        </p:spPr>
      </p:pic>
      <p:sp>
        <p:nvSpPr>
          <p:cNvPr id="3" name="Footer Placeholder 2">
            <a:extLst>
              <a:ext uri="{FF2B5EF4-FFF2-40B4-BE49-F238E27FC236}">
                <a16:creationId xmlns:a16="http://schemas.microsoft.com/office/drawing/2014/main" id="{FA363710-E939-4B2D-A9AF-C90113BEDB84}"/>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97766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44B9-89FD-4879-9292-68C431424B67}"/>
              </a:ext>
            </a:extLst>
          </p:cNvPr>
          <p:cNvSpPr>
            <a:spLocks noGrp="1"/>
          </p:cNvSpPr>
          <p:nvPr>
            <p:ph type="title"/>
          </p:nvPr>
        </p:nvSpPr>
        <p:spPr>
          <a:xfrm>
            <a:off x="490329" y="286603"/>
            <a:ext cx="10840279" cy="1450757"/>
          </a:xfrm>
        </p:spPr>
        <p:txBody>
          <a:bodyPr>
            <a:normAutofit/>
          </a:bodyPr>
          <a:lstStyle/>
          <a:p>
            <a:r>
              <a:rPr lang="en-US" sz="3600" b="1" dirty="0"/>
              <a:t>Pricing of AWS (Amazon Web Services) Lambda Function</a:t>
            </a:r>
            <a:endParaRPr lang="en-IN" sz="3600" dirty="0"/>
          </a:p>
        </p:txBody>
      </p:sp>
      <p:sp>
        <p:nvSpPr>
          <p:cNvPr id="3" name="Content Placeholder 2">
            <a:extLst>
              <a:ext uri="{FF2B5EF4-FFF2-40B4-BE49-F238E27FC236}">
                <a16:creationId xmlns:a16="http://schemas.microsoft.com/office/drawing/2014/main" id="{7254541B-51C7-4931-A4F6-EBE689AE97F3}"/>
              </a:ext>
            </a:extLst>
          </p:cNvPr>
          <p:cNvSpPr>
            <a:spLocks noGrp="1"/>
          </p:cNvSpPr>
          <p:nvPr>
            <p:ph idx="1"/>
          </p:nvPr>
        </p:nvSpPr>
        <p:spPr/>
        <p:txBody>
          <a:bodyPr/>
          <a:lstStyle/>
          <a:p>
            <a:pPr marL="457200" indent="-457200">
              <a:buFont typeface="Arial" panose="020B0604020202020204" pitchFamily="34" charset="0"/>
              <a:buChar char="•"/>
            </a:pPr>
            <a:r>
              <a:rPr lang="en-US" dirty="0"/>
              <a:t>Lambda considers a request to be each time it starts executing in response to a trigger such as an event notification or an invocation volume. </a:t>
            </a:r>
          </a:p>
          <a:p>
            <a:pPr marL="457200" indent="-457200">
              <a:buFont typeface="Arial" panose="020B0604020202020204" pitchFamily="34" charset="0"/>
              <a:buChar char="•"/>
            </a:pPr>
            <a:r>
              <a:rPr lang="en-US" dirty="0"/>
              <a:t>The duration of the code is calculated from the moment the code begins executing until it returns or is terminated. If one is unsure about whether AWS Lambda is the right choice or not, there is a free tier option available to try. This option includes 1M free requests per month and 400,000 GB-seconds of compute time per month.</a:t>
            </a:r>
          </a:p>
          <a:p>
            <a:endParaRPr lang="en-IN" dirty="0"/>
          </a:p>
        </p:txBody>
      </p:sp>
      <p:sp>
        <p:nvSpPr>
          <p:cNvPr id="4" name="Footer Placeholder 3">
            <a:extLst>
              <a:ext uri="{FF2B5EF4-FFF2-40B4-BE49-F238E27FC236}">
                <a16:creationId xmlns:a16="http://schemas.microsoft.com/office/drawing/2014/main" id="{5F18A932-2B54-4922-9258-618F579C6721}"/>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06975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Deploy code</a:t>
            </a:r>
          </a:p>
        </p:txBody>
      </p:sp>
      <p:pic>
        <p:nvPicPr>
          <p:cNvPr id="4" name="Picture 3"/>
          <p:cNvPicPr>
            <a:picLocks noChangeAspect="1"/>
          </p:cNvPicPr>
          <p:nvPr/>
        </p:nvPicPr>
        <p:blipFill>
          <a:blip r:embed="rId2"/>
          <a:stretch>
            <a:fillRect/>
          </a:stretch>
        </p:blipFill>
        <p:spPr>
          <a:xfrm>
            <a:off x="658737" y="1037492"/>
            <a:ext cx="10526017" cy="4859725"/>
          </a:xfrm>
          <a:prstGeom prst="rect">
            <a:avLst/>
          </a:prstGeom>
        </p:spPr>
      </p:pic>
      <p:sp>
        <p:nvSpPr>
          <p:cNvPr id="3" name="Footer Placeholder 2">
            <a:extLst>
              <a:ext uri="{FF2B5EF4-FFF2-40B4-BE49-F238E27FC236}">
                <a16:creationId xmlns:a16="http://schemas.microsoft.com/office/drawing/2014/main" id="{70F331B1-418D-477A-B16F-5F3F5F46912D}"/>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75869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331" y="1074284"/>
            <a:ext cx="10402433" cy="4836186"/>
          </a:xfrm>
          <a:prstGeom prst="rect">
            <a:avLst/>
          </a:prstGeom>
        </p:spPr>
      </p:pic>
      <p:sp>
        <p:nvSpPr>
          <p:cNvPr id="3" name="Title 2"/>
          <p:cNvSpPr>
            <a:spLocks noGrp="1"/>
          </p:cNvSpPr>
          <p:nvPr>
            <p:ph type="title"/>
          </p:nvPr>
        </p:nvSpPr>
        <p:spPr>
          <a:xfrm>
            <a:off x="305764" y="272529"/>
            <a:ext cx="9606862" cy="635246"/>
          </a:xfrm>
        </p:spPr>
        <p:txBody>
          <a:bodyPr>
            <a:normAutofit/>
          </a:bodyPr>
          <a:lstStyle/>
          <a:p>
            <a:r>
              <a:rPr lang="en-US" sz="4000" dirty="0"/>
              <a:t>Configure test event</a:t>
            </a:r>
          </a:p>
        </p:txBody>
      </p:sp>
      <p:sp>
        <p:nvSpPr>
          <p:cNvPr id="2" name="Footer Placeholder 1">
            <a:extLst>
              <a:ext uri="{FF2B5EF4-FFF2-40B4-BE49-F238E27FC236}">
                <a16:creationId xmlns:a16="http://schemas.microsoft.com/office/drawing/2014/main" id="{5BB035F1-8B99-481F-94C1-DB73B0123CD5}"/>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647910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Test the code</a:t>
            </a:r>
          </a:p>
        </p:txBody>
      </p:sp>
      <p:pic>
        <p:nvPicPr>
          <p:cNvPr id="4" name="Picture 3"/>
          <p:cNvPicPr>
            <a:picLocks noChangeAspect="1"/>
          </p:cNvPicPr>
          <p:nvPr/>
        </p:nvPicPr>
        <p:blipFill>
          <a:blip r:embed="rId2"/>
          <a:stretch>
            <a:fillRect/>
          </a:stretch>
        </p:blipFill>
        <p:spPr>
          <a:xfrm>
            <a:off x="2076101" y="1028492"/>
            <a:ext cx="8039797" cy="4801016"/>
          </a:xfrm>
          <a:prstGeom prst="rect">
            <a:avLst/>
          </a:prstGeom>
        </p:spPr>
      </p:pic>
      <p:sp>
        <p:nvSpPr>
          <p:cNvPr id="3" name="Footer Placeholder 2">
            <a:extLst>
              <a:ext uri="{FF2B5EF4-FFF2-40B4-BE49-F238E27FC236}">
                <a16:creationId xmlns:a16="http://schemas.microsoft.com/office/drawing/2014/main" id="{3D7CA7B8-9BB6-4508-8603-D7EBCB9CADEA}"/>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930576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831" y="197960"/>
            <a:ext cx="10515600" cy="619613"/>
          </a:xfrm>
        </p:spPr>
        <p:txBody>
          <a:bodyPr>
            <a:normAutofit/>
          </a:bodyPr>
          <a:lstStyle/>
          <a:p>
            <a:r>
              <a:rPr lang="en-US" sz="3400" b="1" dirty="0"/>
              <a:t>Error occurs.</a:t>
            </a:r>
          </a:p>
        </p:txBody>
      </p:sp>
      <p:pic>
        <p:nvPicPr>
          <p:cNvPr id="4" name="Picture 3"/>
          <p:cNvPicPr>
            <a:picLocks noChangeAspect="1"/>
          </p:cNvPicPr>
          <p:nvPr/>
        </p:nvPicPr>
        <p:blipFill>
          <a:blip r:embed="rId2"/>
          <a:stretch>
            <a:fillRect/>
          </a:stretch>
        </p:blipFill>
        <p:spPr>
          <a:xfrm>
            <a:off x="99263" y="927653"/>
            <a:ext cx="11898288" cy="5287952"/>
          </a:xfrm>
          <a:prstGeom prst="rect">
            <a:avLst/>
          </a:prstGeom>
        </p:spPr>
      </p:pic>
      <p:sp>
        <p:nvSpPr>
          <p:cNvPr id="3" name="Footer Placeholder 2">
            <a:extLst>
              <a:ext uri="{FF2B5EF4-FFF2-40B4-BE49-F238E27FC236}">
                <a16:creationId xmlns:a16="http://schemas.microsoft.com/office/drawing/2014/main" id="{DB3497A3-C310-44D2-B50B-80B3177D81AF}"/>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2429372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Advantages of using AWS Lambda</a:t>
            </a:r>
          </a:p>
        </p:txBody>
      </p:sp>
      <p:sp>
        <p:nvSpPr>
          <p:cNvPr id="3" name="Content Placeholder 2"/>
          <p:cNvSpPr>
            <a:spLocks noGrp="1"/>
          </p:cNvSpPr>
          <p:nvPr>
            <p:ph idx="1"/>
          </p:nvPr>
        </p:nvSpPr>
        <p:spPr>
          <a:xfrm>
            <a:off x="858715" y="1280502"/>
            <a:ext cx="10515600" cy="4351338"/>
          </a:xfrm>
        </p:spPr>
        <p:txBody>
          <a:bodyPr>
            <a:normAutofit/>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311919" y="559821"/>
            <a:ext cx="11568162" cy="5738357"/>
          </a:xfrm>
          <a:prstGeom prst="rect">
            <a:avLst/>
          </a:prstGeom>
        </p:spPr>
      </p:pic>
      <p:sp>
        <p:nvSpPr>
          <p:cNvPr id="5" name="Footer Placeholder 4">
            <a:extLst>
              <a:ext uri="{FF2B5EF4-FFF2-40B4-BE49-F238E27FC236}">
                <a16:creationId xmlns:a16="http://schemas.microsoft.com/office/drawing/2014/main" id="{B710C1B1-AA34-43B6-B578-C3FFC155480B}"/>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890497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79" y="241506"/>
            <a:ext cx="10515600" cy="619613"/>
          </a:xfrm>
        </p:spPr>
        <p:txBody>
          <a:bodyPr>
            <a:normAutofit/>
          </a:bodyPr>
          <a:lstStyle/>
          <a:p>
            <a:r>
              <a:rPr lang="en-US" sz="3400" b="1" dirty="0"/>
              <a:t>Need to set permissions</a:t>
            </a:r>
          </a:p>
        </p:txBody>
      </p:sp>
      <p:sp>
        <p:nvSpPr>
          <p:cNvPr id="3" name="Content Placeholder 2"/>
          <p:cNvSpPr>
            <a:spLocks noGrp="1"/>
          </p:cNvSpPr>
          <p:nvPr>
            <p:ph idx="1"/>
          </p:nvPr>
        </p:nvSpPr>
        <p:spPr>
          <a:xfrm>
            <a:off x="858715" y="1280502"/>
            <a:ext cx="10515600" cy="4351338"/>
          </a:xfrm>
        </p:spPr>
        <p:txBody>
          <a:bodyPr>
            <a:normAutofit/>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86178" y="1018712"/>
            <a:ext cx="11819644" cy="5700254"/>
          </a:xfrm>
          <a:prstGeom prst="rect">
            <a:avLst/>
          </a:prstGeom>
        </p:spPr>
      </p:pic>
      <p:pic>
        <p:nvPicPr>
          <p:cNvPr id="5" name="Picture 4"/>
          <p:cNvPicPr>
            <a:picLocks noChangeAspect="1"/>
          </p:cNvPicPr>
          <p:nvPr/>
        </p:nvPicPr>
        <p:blipFill>
          <a:blip r:embed="rId3"/>
          <a:stretch>
            <a:fillRect/>
          </a:stretch>
        </p:blipFill>
        <p:spPr>
          <a:xfrm>
            <a:off x="9304801" y="4201597"/>
            <a:ext cx="2385267" cy="1272650"/>
          </a:xfrm>
          <a:prstGeom prst="rect">
            <a:avLst/>
          </a:prstGeom>
        </p:spPr>
      </p:pic>
      <p:sp>
        <p:nvSpPr>
          <p:cNvPr id="6" name="Footer Placeholder 5">
            <a:extLst>
              <a:ext uri="{FF2B5EF4-FFF2-40B4-BE49-F238E27FC236}">
                <a16:creationId xmlns:a16="http://schemas.microsoft.com/office/drawing/2014/main" id="{B0F4BD71-FF09-4721-BFC1-EE20C9349930}"/>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19191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15" y="417879"/>
            <a:ext cx="10515600" cy="619613"/>
          </a:xfrm>
        </p:spPr>
        <p:txBody>
          <a:bodyPr>
            <a:normAutofit/>
          </a:bodyPr>
          <a:lstStyle/>
          <a:p>
            <a:r>
              <a:rPr lang="en-US" sz="3400" b="1" dirty="0"/>
              <a:t>Select JSON</a:t>
            </a:r>
          </a:p>
        </p:txBody>
      </p:sp>
      <p:pic>
        <p:nvPicPr>
          <p:cNvPr id="4" name="Picture 3"/>
          <p:cNvPicPr>
            <a:picLocks noChangeAspect="1"/>
          </p:cNvPicPr>
          <p:nvPr/>
        </p:nvPicPr>
        <p:blipFill rotWithShape="1">
          <a:blip r:embed="rId2"/>
          <a:srcRect b="21257"/>
          <a:stretch/>
        </p:blipFill>
        <p:spPr>
          <a:xfrm>
            <a:off x="135852" y="1037492"/>
            <a:ext cx="11795120" cy="4703551"/>
          </a:xfrm>
          <a:prstGeom prst="rect">
            <a:avLst/>
          </a:prstGeom>
        </p:spPr>
      </p:pic>
      <p:sp>
        <p:nvSpPr>
          <p:cNvPr id="3" name="Footer Placeholder 2">
            <a:extLst>
              <a:ext uri="{FF2B5EF4-FFF2-40B4-BE49-F238E27FC236}">
                <a16:creationId xmlns:a16="http://schemas.microsoft.com/office/drawing/2014/main" id="{0B0DC031-E099-49E8-8711-719D6A9BFC8C}"/>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547918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 filename at resources</a:t>
            </a:r>
          </a:p>
        </p:txBody>
      </p:sp>
      <p:pic>
        <p:nvPicPr>
          <p:cNvPr id="4" name="Picture 3"/>
          <p:cNvPicPr>
            <a:picLocks noChangeAspect="1"/>
          </p:cNvPicPr>
          <p:nvPr/>
        </p:nvPicPr>
        <p:blipFill>
          <a:blip r:embed="rId2"/>
          <a:stretch>
            <a:fillRect/>
          </a:stretch>
        </p:blipFill>
        <p:spPr>
          <a:xfrm>
            <a:off x="838200" y="1690689"/>
            <a:ext cx="7475868" cy="4127016"/>
          </a:xfrm>
          <a:prstGeom prst="rect">
            <a:avLst/>
          </a:prstGeom>
        </p:spPr>
      </p:pic>
      <p:sp>
        <p:nvSpPr>
          <p:cNvPr id="3" name="Footer Placeholder 2">
            <a:extLst>
              <a:ext uri="{FF2B5EF4-FFF2-40B4-BE49-F238E27FC236}">
                <a16:creationId xmlns:a16="http://schemas.microsoft.com/office/drawing/2014/main" id="{ACE0F9D6-6191-42EB-BD43-20259BC27686}"/>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748199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18" y="0"/>
            <a:ext cx="10515600" cy="1325563"/>
          </a:xfrm>
        </p:spPr>
        <p:txBody>
          <a:bodyPr/>
          <a:lstStyle/>
          <a:p>
            <a:r>
              <a:rPr lang="en-US" dirty="0"/>
              <a:t>Give appropriate name</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47723" y="1432090"/>
            <a:ext cx="11126164" cy="5425910"/>
          </a:xfrm>
          <a:prstGeom prst="rect">
            <a:avLst/>
          </a:prstGeom>
        </p:spPr>
      </p:pic>
      <p:sp>
        <p:nvSpPr>
          <p:cNvPr id="5" name="Footer Placeholder 4">
            <a:extLst>
              <a:ext uri="{FF2B5EF4-FFF2-40B4-BE49-F238E27FC236}">
                <a16:creationId xmlns:a16="http://schemas.microsoft.com/office/drawing/2014/main" id="{EC72B1FB-DC35-4DB9-B6FC-D5712FDE275D}"/>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4240563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GO back to code</a:t>
            </a:r>
          </a:p>
        </p:txBody>
      </p:sp>
      <p:pic>
        <p:nvPicPr>
          <p:cNvPr id="5" name="Picture 4"/>
          <p:cNvPicPr>
            <a:picLocks noChangeAspect="1"/>
          </p:cNvPicPr>
          <p:nvPr/>
        </p:nvPicPr>
        <p:blipFill>
          <a:blip r:embed="rId2"/>
          <a:stretch>
            <a:fillRect/>
          </a:stretch>
        </p:blipFill>
        <p:spPr>
          <a:xfrm>
            <a:off x="742122" y="1322250"/>
            <a:ext cx="9252858" cy="4932446"/>
          </a:xfrm>
          <a:prstGeom prst="rect">
            <a:avLst/>
          </a:prstGeom>
        </p:spPr>
      </p:pic>
      <p:sp>
        <p:nvSpPr>
          <p:cNvPr id="3" name="Footer Placeholder 2">
            <a:extLst>
              <a:ext uri="{FF2B5EF4-FFF2-40B4-BE49-F238E27FC236}">
                <a16:creationId xmlns:a16="http://schemas.microsoft.com/office/drawing/2014/main" id="{69817740-B71B-4999-80E4-897046FB8E56}"/>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374588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46" y="110482"/>
            <a:ext cx="10515600" cy="1325563"/>
          </a:xfrm>
        </p:spPr>
        <p:txBody>
          <a:bodyPr>
            <a:normAutofit fontScale="90000"/>
          </a:bodyPr>
          <a:lstStyle/>
          <a:p>
            <a:r>
              <a:rPr lang="en-US" b="1" dirty="0"/>
              <a:t>What Triggers AWS Lambda Functions?</a:t>
            </a:r>
            <a:br>
              <a:rPr lang="en-US" b="1" dirty="0"/>
            </a:br>
            <a:endParaRPr lang="en-US" dirty="0"/>
          </a:p>
        </p:txBody>
      </p:sp>
      <p:sp>
        <p:nvSpPr>
          <p:cNvPr id="3" name="Content Placeholder 2"/>
          <p:cNvSpPr>
            <a:spLocks noGrp="1"/>
          </p:cNvSpPr>
          <p:nvPr>
            <p:ph idx="1"/>
          </p:nvPr>
        </p:nvSpPr>
        <p:spPr>
          <a:xfrm>
            <a:off x="287920" y="1117993"/>
            <a:ext cx="11616160" cy="4351338"/>
          </a:xfrm>
        </p:spPr>
        <p:txBody>
          <a:bodyPr>
            <a:noAutofit/>
          </a:bodyPr>
          <a:lstStyle/>
          <a:p>
            <a:r>
              <a:rPr lang="en-US" sz="2400" dirty="0"/>
              <a:t>Many event sources can trigger Lambda functions (cause Lambda to run your code).</a:t>
            </a:r>
          </a:p>
          <a:p>
            <a:r>
              <a:rPr lang="en-US" sz="2400" dirty="0"/>
              <a:t>For Example :</a:t>
            </a:r>
          </a:p>
          <a:p>
            <a:pPr marL="457200" indent="-457200">
              <a:buFont typeface="+mj-lt"/>
              <a:buAutoNum type="arabicPeriod"/>
            </a:pPr>
            <a:r>
              <a:rPr lang="en-US" sz="2400" dirty="0"/>
              <a:t>You can trigger a Lambda function by updating tables in Amazon DynamoDB,</a:t>
            </a:r>
          </a:p>
          <a:p>
            <a:pPr marL="457200" indent="-457200">
              <a:buFont typeface="+mj-lt"/>
              <a:buAutoNum type="arabicPeriod"/>
            </a:pPr>
            <a:r>
              <a:rPr lang="en-US" sz="2400" dirty="0"/>
              <a:t>AWS IoT</a:t>
            </a:r>
          </a:p>
          <a:p>
            <a:pPr marL="457200" indent="-457200">
              <a:buFont typeface="+mj-lt"/>
              <a:buAutoNum type="arabicPeriod"/>
            </a:pPr>
            <a:r>
              <a:rPr lang="en-US" sz="2400" dirty="0"/>
              <a:t>Streaming data through serverless processing with Amazon Kinesis.</a:t>
            </a:r>
          </a:p>
          <a:p>
            <a:pPr marL="457200" indent="-457200">
              <a:buFont typeface="+mj-lt"/>
              <a:buAutoNum type="arabicPeriod"/>
            </a:pPr>
            <a:r>
              <a:rPr lang="en-US" sz="2400" dirty="0"/>
              <a:t>CloudFront </a:t>
            </a:r>
          </a:p>
          <a:p>
            <a:pPr marL="457200" indent="-457200">
              <a:buFont typeface="+mj-lt"/>
              <a:buAutoNum type="arabicPeriod"/>
            </a:pPr>
            <a:r>
              <a:rPr lang="en-US" sz="2400" dirty="0"/>
              <a:t>Changing an object in Amazon S3</a:t>
            </a:r>
          </a:p>
          <a:p>
            <a:pPr marL="457200" indent="-457200">
              <a:buFont typeface="+mj-lt"/>
              <a:buAutoNum type="arabicPeriod"/>
            </a:pPr>
            <a:r>
              <a:rPr lang="en-US" sz="2400" dirty="0"/>
              <a:t> Alexa Smart home Appliance</a:t>
            </a:r>
          </a:p>
          <a:p>
            <a:r>
              <a:rPr lang="en-US" sz="2400" dirty="0"/>
              <a:t>					</a:t>
            </a:r>
          </a:p>
          <a:p>
            <a:endParaRPr lang="en-US" sz="2400" dirty="0"/>
          </a:p>
          <a:p>
            <a:endParaRPr lang="en-US" sz="2400" dirty="0"/>
          </a:p>
        </p:txBody>
      </p:sp>
      <p:sp>
        <p:nvSpPr>
          <p:cNvPr id="4" name="Footer Placeholder 3">
            <a:extLst>
              <a:ext uri="{FF2B5EF4-FFF2-40B4-BE49-F238E27FC236}">
                <a16:creationId xmlns:a16="http://schemas.microsoft.com/office/drawing/2014/main" id="{73398508-9A47-492C-BB4C-167BBDB5B4B7}"/>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664944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58" y="1234734"/>
            <a:ext cx="10812094" cy="4942131"/>
          </a:xfrm>
          <a:prstGeom prst="rect">
            <a:avLst/>
          </a:prstGeom>
        </p:spPr>
      </p:pic>
      <p:sp>
        <p:nvSpPr>
          <p:cNvPr id="5" name="Title 1"/>
          <p:cNvSpPr>
            <a:spLocks noGrp="1"/>
          </p:cNvSpPr>
          <p:nvPr>
            <p:ph type="title"/>
          </p:nvPr>
        </p:nvSpPr>
        <p:spPr>
          <a:xfrm>
            <a:off x="0" y="0"/>
            <a:ext cx="10515600" cy="1325563"/>
          </a:xfrm>
        </p:spPr>
        <p:txBody>
          <a:bodyPr/>
          <a:lstStyle/>
          <a:p>
            <a:r>
              <a:rPr lang="en-US" dirty="0"/>
              <a:t>Test code again</a:t>
            </a:r>
          </a:p>
        </p:txBody>
      </p:sp>
      <p:sp>
        <p:nvSpPr>
          <p:cNvPr id="2" name="Footer Placeholder 1">
            <a:extLst>
              <a:ext uri="{FF2B5EF4-FFF2-40B4-BE49-F238E27FC236}">
                <a16:creationId xmlns:a16="http://schemas.microsoft.com/office/drawing/2014/main" id="{80791AFF-223C-4C00-8057-491A1141E748}"/>
              </a:ext>
            </a:extLst>
          </p:cNvPr>
          <p:cNvSpPr>
            <a:spLocks noGrp="1"/>
          </p:cNvSpPr>
          <p:nvPr>
            <p:ph type="ftr" sz="quarter" idx="11"/>
          </p:nvPr>
        </p:nvSpPr>
        <p:spPr/>
        <p:txBody>
          <a:bodyPr/>
          <a:lstStyle/>
          <a:p>
            <a:r>
              <a:rPr lang="en-US"/>
              <a:t>PG- DBDA IACSD Akurdi </a:t>
            </a:r>
            <a:endParaRPr lang="en-US" dirty="0"/>
          </a:p>
        </p:txBody>
      </p:sp>
    </p:spTree>
    <p:extLst>
      <p:ext uri="{BB962C8B-B14F-4D97-AF65-F5344CB8AC3E}">
        <p14:creationId xmlns:p14="http://schemas.microsoft.com/office/powerpoint/2010/main" val="1428282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4764" y="1727357"/>
            <a:ext cx="11682472" cy="4884843"/>
          </a:xfrm>
          <a:prstGeom prst="rect">
            <a:avLst/>
          </a:prstGeom>
        </p:spPr>
      </p:pic>
      <p:sp>
        <p:nvSpPr>
          <p:cNvPr id="5" name="Title 1"/>
          <p:cNvSpPr>
            <a:spLocks noGrp="1"/>
          </p:cNvSpPr>
          <p:nvPr>
            <p:ph type="title"/>
          </p:nvPr>
        </p:nvSpPr>
        <p:spPr>
          <a:xfrm>
            <a:off x="0" y="0"/>
            <a:ext cx="10515600" cy="1325563"/>
          </a:xfrm>
        </p:spPr>
        <p:txBody>
          <a:bodyPr/>
          <a:lstStyle/>
          <a:p>
            <a:r>
              <a:rPr lang="en-US" dirty="0"/>
              <a:t>Processed file created in output folder</a:t>
            </a:r>
          </a:p>
        </p:txBody>
      </p:sp>
    </p:spTree>
    <p:extLst>
      <p:ext uri="{BB962C8B-B14F-4D97-AF65-F5344CB8AC3E}">
        <p14:creationId xmlns:p14="http://schemas.microsoft.com/office/powerpoint/2010/main" val="1593091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376396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4327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6C5E-43B9-4000-823A-AA1994BF8D29}"/>
              </a:ext>
            </a:extLst>
          </p:cNvPr>
          <p:cNvSpPr>
            <a:spLocks noGrp="1"/>
          </p:cNvSpPr>
          <p:nvPr>
            <p:ph type="title"/>
          </p:nvPr>
        </p:nvSpPr>
        <p:spPr/>
        <p:txBody>
          <a:bodyPr/>
          <a:lstStyle/>
          <a:p>
            <a:r>
              <a:rPr lang="en-IN" dirty="0"/>
              <a:t>Trigger for </a:t>
            </a:r>
            <a:r>
              <a:rPr lang="en-US" dirty="0"/>
              <a:t>updating tables in Amazon DynamoDB</a:t>
            </a:r>
            <a:r>
              <a:rPr lang="en-IN" dirty="0"/>
              <a:t> </a:t>
            </a:r>
          </a:p>
        </p:txBody>
      </p:sp>
      <p:sp>
        <p:nvSpPr>
          <p:cNvPr id="4" name="Footer Placeholder 3">
            <a:extLst>
              <a:ext uri="{FF2B5EF4-FFF2-40B4-BE49-F238E27FC236}">
                <a16:creationId xmlns:a16="http://schemas.microsoft.com/office/drawing/2014/main" id="{DA280621-1EE3-4D14-9149-8F48E171F88C}"/>
              </a:ext>
            </a:extLst>
          </p:cNvPr>
          <p:cNvSpPr>
            <a:spLocks noGrp="1"/>
          </p:cNvSpPr>
          <p:nvPr>
            <p:ph type="ftr" sz="quarter" idx="11"/>
          </p:nvPr>
        </p:nvSpPr>
        <p:spPr/>
        <p:txBody>
          <a:bodyPr/>
          <a:lstStyle/>
          <a:p>
            <a:r>
              <a:rPr lang="en-US"/>
              <a:t>PG- DBDA IACSD Akurdi </a:t>
            </a:r>
            <a:endParaRPr lang="en-US" dirty="0"/>
          </a:p>
        </p:txBody>
      </p:sp>
      <p:sp>
        <p:nvSpPr>
          <p:cNvPr id="7" name="Content Placeholder 6">
            <a:extLst>
              <a:ext uri="{FF2B5EF4-FFF2-40B4-BE49-F238E27FC236}">
                <a16:creationId xmlns:a16="http://schemas.microsoft.com/office/drawing/2014/main" id="{D5DB1569-56F0-4121-8778-1272C9607D46}"/>
              </a:ext>
            </a:extLst>
          </p:cNvPr>
          <p:cNvSpPr>
            <a:spLocks noGrp="1"/>
          </p:cNvSpPr>
          <p:nvPr>
            <p:ph idx="1"/>
          </p:nvPr>
        </p:nvSpPr>
        <p:spPr/>
        <p:txBody>
          <a:bodyPr/>
          <a:lstStyle/>
          <a:p>
            <a:endParaRPr lang="en-IN" dirty="0"/>
          </a:p>
        </p:txBody>
      </p:sp>
      <p:pic>
        <p:nvPicPr>
          <p:cNvPr id="4098" name="Picture 2" descr="AWS Lambda">
            <a:extLst>
              <a:ext uri="{FF2B5EF4-FFF2-40B4-BE49-F238E27FC236}">
                <a16:creationId xmlns:a16="http://schemas.microsoft.com/office/drawing/2014/main" id="{9CA8AB2C-004A-429C-96B2-F68C7ACDF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948" y="1845734"/>
            <a:ext cx="9938301" cy="36009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D247D63-24CE-473D-9EEE-26E280056014}"/>
              </a:ext>
            </a:extLst>
          </p:cNvPr>
          <p:cNvSpPr/>
          <p:nvPr/>
        </p:nvSpPr>
        <p:spPr>
          <a:xfrm>
            <a:off x="1003189" y="5869094"/>
            <a:ext cx="10246581" cy="369332"/>
          </a:xfrm>
          <a:prstGeom prst="rect">
            <a:avLst/>
          </a:prstGeom>
        </p:spPr>
        <p:txBody>
          <a:bodyPr wrap="square">
            <a:spAutoFit/>
          </a:bodyPr>
          <a:lstStyle/>
          <a:p>
            <a:r>
              <a:rPr lang="en-IN" dirty="0">
                <a:hlinkClick r:id="rId3"/>
              </a:rPr>
              <a:t>https://www.analyticsvidhya.com/blog/2023/01/aws-lambda-tutorial-creating-your-first-lambda-function/</a:t>
            </a:r>
            <a:endParaRPr lang="en-IN" dirty="0"/>
          </a:p>
        </p:txBody>
      </p:sp>
    </p:spTree>
    <p:extLst>
      <p:ext uri="{BB962C8B-B14F-4D97-AF65-F5344CB8AC3E}">
        <p14:creationId xmlns:p14="http://schemas.microsoft.com/office/powerpoint/2010/main" val="100677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8D92-D125-4262-91AA-3EC0F8530939}"/>
              </a:ext>
            </a:extLst>
          </p:cNvPr>
          <p:cNvSpPr>
            <a:spLocks noGrp="1"/>
          </p:cNvSpPr>
          <p:nvPr>
            <p:ph type="title"/>
          </p:nvPr>
        </p:nvSpPr>
        <p:spPr/>
        <p:txBody>
          <a:bodyPr/>
          <a:lstStyle/>
          <a:p>
            <a:r>
              <a:rPr lang="en-IN" dirty="0"/>
              <a:t>Trigger with AWS IOT </a:t>
            </a:r>
          </a:p>
        </p:txBody>
      </p:sp>
      <p:sp>
        <p:nvSpPr>
          <p:cNvPr id="4" name="Footer Placeholder 3">
            <a:extLst>
              <a:ext uri="{FF2B5EF4-FFF2-40B4-BE49-F238E27FC236}">
                <a16:creationId xmlns:a16="http://schemas.microsoft.com/office/drawing/2014/main" id="{0FE5B55B-56E1-415C-BA99-218543A058CE}"/>
              </a:ext>
            </a:extLst>
          </p:cNvPr>
          <p:cNvSpPr>
            <a:spLocks noGrp="1"/>
          </p:cNvSpPr>
          <p:nvPr>
            <p:ph type="ftr" sz="quarter" idx="11"/>
          </p:nvPr>
        </p:nvSpPr>
        <p:spPr/>
        <p:txBody>
          <a:bodyPr/>
          <a:lstStyle/>
          <a:p>
            <a:r>
              <a:rPr lang="en-US"/>
              <a:t>PG- DBDA IACSD Akurdi </a:t>
            </a:r>
            <a:endParaRPr lang="en-US" dirty="0"/>
          </a:p>
        </p:txBody>
      </p:sp>
      <p:pic>
        <p:nvPicPr>
          <p:cNvPr id="1026" name="Picture 2" descr="https://miro.medium.com/v2/resize:fit:700/1*tL98ZVIAI0X5vz-6LHL8VA.png">
            <a:extLst>
              <a:ext uri="{FF2B5EF4-FFF2-40B4-BE49-F238E27FC236}">
                <a16:creationId xmlns:a16="http://schemas.microsoft.com/office/drawing/2014/main" id="{BCE49ED5-7A7F-4A2A-9611-D2E95EAC26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3040" y="1737360"/>
            <a:ext cx="6720542" cy="402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E1BC0A-17CB-4401-A913-29A4E4250CAB}"/>
              </a:ext>
            </a:extLst>
          </p:cNvPr>
          <p:cNvSpPr/>
          <p:nvPr/>
        </p:nvSpPr>
        <p:spPr>
          <a:xfrm>
            <a:off x="675861" y="5907406"/>
            <a:ext cx="10599089" cy="369332"/>
          </a:xfrm>
          <a:prstGeom prst="rect">
            <a:avLst/>
          </a:prstGeom>
        </p:spPr>
        <p:txBody>
          <a:bodyPr wrap="square">
            <a:spAutoFit/>
          </a:bodyPr>
          <a:lstStyle/>
          <a:p>
            <a:r>
              <a:rPr lang="en-IN" dirty="0">
                <a:hlinkClick r:id="rId3"/>
              </a:rPr>
              <a:t>https://medium.com/@md.tarikulislamjuel/aws-iot-core-rule-lambda-dynamodb-8f6dd993bc3f</a:t>
            </a:r>
            <a:endParaRPr lang="en-IN" dirty="0"/>
          </a:p>
        </p:txBody>
      </p:sp>
    </p:spTree>
    <p:extLst>
      <p:ext uri="{BB962C8B-B14F-4D97-AF65-F5344CB8AC3E}">
        <p14:creationId xmlns:p14="http://schemas.microsoft.com/office/powerpoint/2010/main" val="139193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E572-7CAF-45E7-A4FC-6BACD384E3BE}"/>
              </a:ext>
            </a:extLst>
          </p:cNvPr>
          <p:cNvSpPr>
            <a:spLocks noGrp="1"/>
          </p:cNvSpPr>
          <p:nvPr>
            <p:ph type="title"/>
          </p:nvPr>
        </p:nvSpPr>
        <p:spPr>
          <a:xfrm>
            <a:off x="726219" y="286604"/>
            <a:ext cx="10058400" cy="720562"/>
          </a:xfrm>
        </p:spPr>
        <p:txBody>
          <a:bodyPr/>
          <a:lstStyle/>
          <a:p>
            <a:pPr algn="ctr"/>
            <a:r>
              <a:rPr lang="en-IN" dirty="0"/>
              <a:t>Trigger with Amazon </a:t>
            </a:r>
            <a:r>
              <a:rPr lang="en-IN" dirty="0" err="1"/>
              <a:t>Kenisis</a:t>
            </a:r>
            <a:endParaRPr lang="en-IN" dirty="0"/>
          </a:p>
        </p:txBody>
      </p:sp>
      <p:sp>
        <p:nvSpPr>
          <p:cNvPr id="3" name="Content Placeholder 2">
            <a:extLst>
              <a:ext uri="{FF2B5EF4-FFF2-40B4-BE49-F238E27FC236}">
                <a16:creationId xmlns:a16="http://schemas.microsoft.com/office/drawing/2014/main" id="{AF5B4400-AB74-4F7E-A182-0B0EF94F07A6}"/>
              </a:ext>
            </a:extLst>
          </p:cNvPr>
          <p:cNvSpPr>
            <a:spLocks noGrp="1"/>
          </p:cNvSpPr>
          <p:nvPr>
            <p:ph idx="1"/>
          </p:nvPr>
        </p:nvSpPr>
        <p:spPr>
          <a:xfrm>
            <a:off x="421418" y="2086892"/>
            <a:ext cx="11266999" cy="4023360"/>
          </a:xfrm>
        </p:spPr>
        <p:txBody>
          <a:bodyPr>
            <a:normAutofit lnSpcReduction="10000"/>
          </a:bodyPr>
          <a:lstStyle/>
          <a:p>
            <a:endParaRPr lang="en-IN" dirty="0">
              <a:hlinkClick r:id="rId2"/>
            </a:endParaRPr>
          </a:p>
          <a:p>
            <a:endParaRPr lang="en-IN" dirty="0">
              <a:hlinkClick r:id="rId2"/>
            </a:endParaRPr>
          </a:p>
          <a:p>
            <a:endParaRPr lang="en-IN" dirty="0">
              <a:hlinkClick r:id="rId2"/>
            </a:endParaRPr>
          </a:p>
          <a:p>
            <a:endParaRPr lang="en-IN" dirty="0">
              <a:hlinkClick r:id="rId2"/>
            </a:endParaRPr>
          </a:p>
          <a:p>
            <a:endParaRPr lang="en-IN" dirty="0">
              <a:hlinkClick r:id="rId2"/>
            </a:endParaRPr>
          </a:p>
          <a:p>
            <a:endParaRPr lang="en-IN" dirty="0">
              <a:hlinkClick r:id="rId2"/>
            </a:endParaRPr>
          </a:p>
          <a:p>
            <a:endParaRPr lang="en-IN" dirty="0">
              <a:hlinkClick r:id="rId2"/>
            </a:endParaRPr>
          </a:p>
          <a:p>
            <a:endParaRPr lang="en-IN" dirty="0">
              <a:hlinkClick r:id="rId2"/>
            </a:endParaRPr>
          </a:p>
          <a:p>
            <a:pPr algn="ctr"/>
            <a:r>
              <a:rPr lang="en-IN" dirty="0">
                <a:hlinkClick r:id="rId3"/>
              </a:rPr>
              <a:t>https://www.workfall.com/learning/blog/how-to-do-event-driven-programming-using-aws-lambda-with-amazon-kinesis-streams/</a:t>
            </a:r>
            <a:endParaRPr lang="en-IN" dirty="0"/>
          </a:p>
        </p:txBody>
      </p:sp>
      <p:sp>
        <p:nvSpPr>
          <p:cNvPr id="4" name="Footer Placeholder 3">
            <a:extLst>
              <a:ext uri="{FF2B5EF4-FFF2-40B4-BE49-F238E27FC236}">
                <a16:creationId xmlns:a16="http://schemas.microsoft.com/office/drawing/2014/main" id="{87D67966-8CFC-46A8-8FCE-662F9D44F6FE}"/>
              </a:ext>
            </a:extLst>
          </p:cNvPr>
          <p:cNvSpPr>
            <a:spLocks noGrp="1"/>
          </p:cNvSpPr>
          <p:nvPr>
            <p:ph type="ftr" sz="quarter" idx="11"/>
          </p:nvPr>
        </p:nvSpPr>
        <p:spPr/>
        <p:txBody>
          <a:bodyPr/>
          <a:lstStyle/>
          <a:p>
            <a:r>
              <a:rPr lang="en-US"/>
              <a:t>PG- DBDA IACSD Akurdi </a:t>
            </a:r>
            <a:endParaRPr lang="en-US" dirty="0"/>
          </a:p>
        </p:txBody>
      </p:sp>
      <p:pic>
        <p:nvPicPr>
          <p:cNvPr id="8" name="Picture 7">
            <a:extLst>
              <a:ext uri="{FF2B5EF4-FFF2-40B4-BE49-F238E27FC236}">
                <a16:creationId xmlns:a16="http://schemas.microsoft.com/office/drawing/2014/main" id="{44EBF841-CFFC-4164-AAAD-C83EA734D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811" y="1007166"/>
            <a:ext cx="9212910" cy="4464658"/>
          </a:xfrm>
          <a:prstGeom prst="rect">
            <a:avLst/>
          </a:prstGeom>
        </p:spPr>
      </p:pic>
    </p:spTree>
    <p:extLst>
      <p:ext uri="{BB962C8B-B14F-4D97-AF65-F5344CB8AC3E}">
        <p14:creationId xmlns:p14="http://schemas.microsoft.com/office/powerpoint/2010/main" val="129437834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498</TotalTime>
  <Words>2079</Words>
  <Application>Microsoft Office PowerPoint</Application>
  <PresentationFormat>Widescreen</PresentationFormat>
  <Paragraphs>229</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Retrospect</vt:lpstr>
      <vt:lpstr>Technical Presentation on </vt:lpstr>
      <vt:lpstr>What is AWS Lambda?</vt:lpstr>
      <vt:lpstr>How AWS Lambda Works?</vt:lpstr>
      <vt:lpstr>Pricing of AWS (Amazon Web Services) Lambda Function </vt:lpstr>
      <vt:lpstr>Pricing of AWS (Amazon Web Services) Lambda Function</vt:lpstr>
      <vt:lpstr>What Triggers AWS Lambda Functions? </vt:lpstr>
      <vt:lpstr>Trigger for updating tables in Amazon DynamoDB </vt:lpstr>
      <vt:lpstr>Trigger with AWS IOT </vt:lpstr>
      <vt:lpstr>Trigger with Amazon Kenisis</vt:lpstr>
      <vt:lpstr>Trigger CloudFront</vt:lpstr>
      <vt:lpstr>Trigger for Transforming S3 bucket object </vt:lpstr>
      <vt:lpstr>Alexa Smart Home Appliance</vt:lpstr>
      <vt:lpstr>AWS Lambda Vs. EC2: How They Compare </vt:lpstr>
      <vt:lpstr>PowerPoint Presentation</vt:lpstr>
      <vt:lpstr>Advantages of using AWS Lambda</vt:lpstr>
      <vt:lpstr>Common Lambda application types and use cases</vt:lpstr>
      <vt:lpstr>Common Lambda application types and use cases</vt:lpstr>
      <vt:lpstr>Common Lambda application types and use cases</vt:lpstr>
      <vt:lpstr>Common Lambda application types and use cases</vt:lpstr>
      <vt:lpstr>Advantages of using AWSLambda</vt:lpstr>
      <vt:lpstr>Disadvantages of using AWS Lambda</vt:lpstr>
      <vt:lpstr>Conclusion</vt:lpstr>
      <vt:lpstr>References</vt:lpstr>
      <vt:lpstr>Thank you and no questions please. </vt:lpstr>
      <vt:lpstr>Data back up using AWS lambda- Demonstration </vt:lpstr>
      <vt:lpstr>1 Create function</vt:lpstr>
      <vt:lpstr>Keep all other options default, click create function</vt:lpstr>
      <vt:lpstr>Lambda Function created</vt:lpstr>
      <vt:lpstr>Select code tab and write a desired code.</vt:lpstr>
      <vt:lpstr>Select configuration tab.</vt:lpstr>
      <vt:lpstr>Choose sufficient time and memory for input file processing</vt:lpstr>
      <vt:lpstr>Timeout set to 10 min, max 15 minutes allowed.</vt:lpstr>
      <vt:lpstr>Select role and click on role name </vt:lpstr>
      <vt:lpstr>Choose add permissions</vt:lpstr>
      <vt:lpstr>Choose create policy from drop down options.</vt:lpstr>
      <vt:lpstr>Creating S3 bucket</vt:lpstr>
      <vt:lpstr>Create bucket , give relevant name </vt:lpstr>
      <vt:lpstr>Keep other options default , select create bucket.</vt:lpstr>
      <vt:lpstr>PowerPoint Presentation</vt:lpstr>
      <vt:lpstr>Creating input and output folder </vt:lpstr>
      <vt:lpstr>PowerPoint Presentation</vt:lpstr>
      <vt:lpstr>PowerPoint Presentation</vt:lpstr>
      <vt:lpstr>Folder created</vt:lpstr>
      <vt:lpstr>Upload input file in input folder</vt:lpstr>
      <vt:lpstr>PowerPoint Presentation</vt:lpstr>
      <vt:lpstr>Go to lambda services</vt:lpstr>
      <vt:lpstr>Advantages of using AWS Lambda</vt:lpstr>
      <vt:lpstr>Copy key</vt:lpstr>
      <vt:lpstr>Update file name and key with path in the code</vt:lpstr>
      <vt:lpstr>Deploy code</vt:lpstr>
      <vt:lpstr>Configure test event</vt:lpstr>
      <vt:lpstr>Test the code</vt:lpstr>
      <vt:lpstr>Error occurs.</vt:lpstr>
      <vt:lpstr>Advantages of using AWS Lambda</vt:lpstr>
      <vt:lpstr>Need to set permissions</vt:lpstr>
      <vt:lpstr>Select JSON</vt:lpstr>
      <vt:lpstr>Put filename at resources</vt:lpstr>
      <vt:lpstr>Give appropriate name</vt:lpstr>
      <vt:lpstr>GO back to code</vt:lpstr>
      <vt:lpstr>Test code again</vt:lpstr>
      <vt:lpstr>Processed file created in output folder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Lambda</dc:title>
  <dc:creator>Lalit Patil</dc:creator>
  <cp:lastModifiedBy>Lalit Patil</cp:lastModifiedBy>
  <cp:revision>34</cp:revision>
  <dcterms:created xsi:type="dcterms:W3CDTF">2024-05-20T13:55:44Z</dcterms:created>
  <dcterms:modified xsi:type="dcterms:W3CDTF">2024-05-21T10:29:51Z</dcterms:modified>
</cp:coreProperties>
</file>